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omments/comment1.xml" ContentType="application/vnd.openxmlformats-officedocument.presentationml.comments+xml"/>
  <Override PartName="/ppt/ink/ink2.xml" ContentType="application/inkml+xml"/>
  <Override PartName="/ppt/ink/ink3.xml" ContentType="application/inkml+xml"/>
  <Override PartName="/ppt/comments/comment2.xml" ContentType="application/vnd.openxmlformats-officedocument.presentationml.comments+xml"/>
  <Override PartName="/ppt/ink/ink4.xml" ContentType="application/inkml+xml"/>
  <Override PartName="/ppt/ink/ink5.xml" ContentType="application/inkml+xml"/>
  <Override PartName="/ppt/ink/ink6.xml" ContentType="application/inkml+xml"/>
  <Override PartName="/ppt/ink/ink7.xml" ContentType="application/inkml+xml"/>
  <Override PartName="/ppt/comments/comment3.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ob Boon" initials="JB" lastIdx="2" clrIdx="0">
    <p:extLst>
      <p:ext uri="{19B8F6BF-5375-455C-9EA6-DF929625EA0E}">
        <p15:presenceInfo xmlns:p15="http://schemas.microsoft.com/office/powerpoint/2012/main" userId="0509808493589f2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09D937-C68E-44DE-B9BA-6BFA8080750E}" v="10" dt="2021-10-26T12:09:18.4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Anthony Emmerson" userId="e8b6e503-f47a-4a03-8708-b548f5336aee" providerId="ADAL" clId="{AA09D937-C68E-44DE-B9BA-6BFA8080750E}"/>
    <pc:docChg chg="undo custSel modSld">
      <pc:chgData name="Michael Anthony Emmerson" userId="e8b6e503-f47a-4a03-8708-b548f5336aee" providerId="ADAL" clId="{AA09D937-C68E-44DE-B9BA-6BFA8080750E}" dt="2021-10-26T12:09:18.429" v="5" actId="1076"/>
      <pc:docMkLst>
        <pc:docMk/>
      </pc:docMkLst>
      <pc:sldChg chg="modSp mod">
        <pc:chgData name="Michael Anthony Emmerson" userId="e8b6e503-f47a-4a03-8708-b548f5336aee" providerId="ADAL" clId="{AA09D937-C68E-44DE-B9BA-6BFA8080750E}" dt="2021-10-26T12:09:18.429" v="5" actId="1076"/>
        <pc:sldMkLst>
          <pc:docMk/>
          <pc:sldMk cId="1390928298" sldId="257"/>
        </pc:sldMkLst>
        <pc:spChg chg="mod">
          <ac:chgData name="Michael Anthony Emmerson" userId="e8b6e503-f47a-4a03-8708-b548f5336aee" providerId="ADAL" clId="{AA09D937-C68E-44DE-B9BA-6BFA8080750E}" dt="2021-10-26T12:08:39.204" v="2" actId="1076"/>
          <ac:spMkLst>
            <pc:docMk/>
            <pc:sldMk cId="1390928298" sldId="257"/>
            <ac:spMk id="56" creationId="{88B38B39-CAC9-4E71-BB6B-44EBD0261A22}"/>
          </ac:spMkLst>
        </pc:spChg>
        <pc:spChg chg="mod">
          <ac:chgData name="Michael Anthony Emmerson" userId="e8b6e503-f47a-4a03-8708-b548f5336aee" providerId="ADAL" clId="{AA09D937-C68E-44DE-B9BA-6BFA8080750E}" dt="2021-10-26T12:08:39.560" v="3" actId="1076"/>
          <ac:spMkLst>
            <pc:docMk/>
            <pc:sldMk cId="1390928298" sldId="257"/>
            <ac:spMk id="92" creationId="{74B4A5DE-4E65-4DD9-A239-6BA3CC177BE5}"/>
          </ac:spMkLst>
        </pc:spChg>
        <pc:picChg chg="mod">
          <ac:chgData name="Michael Anthony Emmerson" userId="e8b6e503-f47a-4a03-8708-b548f5336aee" providerId="ADAL" clId="{AA09D937-C68E-44DE-B9BA-6BFA8080750E}" dt="2021-10-26T12:09:18.429" v="5" actId="1076"/>
          <ac:picMkLst>
            <pc:docMk/>
            <pc:sldMk cId="1390928298" sldId="257"/>
            <ac:picMk id="73" creationId="{BCBD2FE8-17F6-482E-96E4-97899EEAE271}"/>
          </ac:picMkLst>
        </pc:picChg>
      </pc:sldChg>
    </pc:docChg>
  </pc:docChgLst>
  <pc:docChgLst>
    <pc:chgData name="Michael Anthony Emmerson" userId="S::ksh1087@autuni.ac.nz::e8b6e503-f47a-4a03-8708-b548f5336aee" providerId="AD" clId="Web-{1E3B01C6-E2FF-4601-B90D-880066348ECE}"/>
    <pc:docChg chg="modSld">
      <pc:chgData name="Michael Anthony Emmerson" userId="S::ksh1087@autuni.ac.nz::e8b6e503-f47a-4a03-8708-b548f5336aee" providerId="AD" clId="Web-{1E3B01C6-E2FF-4601-B90D-880066348ECE}" dt="2021-07-16T01:12:06.660" v="1"/>
      <pc:docMkLst>
        <pc:docMk/>
      </pc:docMkLst>
      <pc:sldChg chg="addSp">
        <pc:chgData name="Michael Anthony Emmerson" userId="S::ksh1087@autuni.ac.nz::e8b6e503-f47a-4a03-8708-b548f5336aee" providerId="AD" clId="Web-{1E3B01C6-E2FF-4601-B90D-880066348ECE}" dt="2021-07-16T01:12:06.660" v="1"/>
        <pc:sldMkLst>
          <pc:docMk/>
          <pc:sldMk cId="2471892268" sldId="256"/>
        </pc:sldMkLst>
        <pc:spChg chg="add">
          <ac:chgData name="Michael Anthony Emmerson" userId="S::ksh1087@autuni.ac.nz::e8b6e503-f47a-4a03-8708-b548f5336aee" providerId="AD" clId="Web-{1E3B01C6-E2FF-4601-B90D-880066348ECE}" dt="2021-07-16T01:06:57.652" v="0"/>
          <ac:spMkLst>
            <pc:docMk/>
            <pc:sldMk cId="2471892268" sldId="256"/>
            <ac:spMk id="2" creationId="{730DA3C7-451A-4C07-8E0B-790D37E19AC0}"/>
          </ac:spMkLst>
        </pc:spChg>
        <pc:spChg chg="add">
          <ac:chgData name="Michael Anthony Emmerson" userId="S::ksh1087@autuni.ac.nz::e8b6e503-f47a-4a03-8708-b548f5336aee" providerId="AD" clId="Web-{1E3B01C6-E2FF-4601-B90D-880066348ECE}" dt="2021-07-16T01:12:06.660" v="1"/>
          <ac:spMkLst>
            <pc:docMk/>
            <pc:sldMk cId="2471892268" sldId="256"/>
            <ac:spMk id="4" creationId="{B8CF60AC-1A0A-42A0-8907-C0E5A0B49D81}"/>
          </ac:spMkLst>
        </pc:spChg>
      </pc:sldChg>
    </pc:docChg>
  </pc:docChgLst>
  <pc:docChgLst>
    <pc:chgData name="Michael Anthony Emmerson" userId="S::ksh1087@autuni.ac.nz::e8b6e503-f47a-4a03-8708-b548f5336aee" providerId="AD" clId="Web-{405BC871-9D8E-42D9-BCB2-07DE864187CD}"/>
    <pc:docChg chg="modSld">
      <pc:chgData name="Michael Anthony Emmerson" userId="S::ksh1087@autuni.ac.nz::e8b6e503-f47a-4a03-8708-b548f5336aee" providerId="AD" clId="Web-{405BC871-9D8E-42D9-BCB2-07DE864187CD}" dt="2021-05-31T02:23:48.917" v="15"/>
      <pc:docMkLst>
        <pc:docMk/>
      </pc:docMkLst>
      <pc:sldChg chg="addSp delSp modSp addAnim delAnim">
        <pc:chgData name="Michael Anthony Emmerson" userId="S::ksh1087@autuni.ac.nz::e8b6e503-f47a-4a03-8708-b548f5336aee" providerId="AD" clId="Web-{405BC871-9D8E-42D9-BCB2-07DE864187CD}" dt="2021-05-31T02:23:48.917" v="15"/>
        <pc:sldMkLst>
          <pc:docMk/>
          <pc:sldMk cId="2548173203" sldId="258"/>
        </pc:sldMkLst>
        <pc:spChg chg="add del">
          <ac:chgData name="Michael Anthony Emmerson" userId="S::ksh1087@autuni.ac.nz::e8b6e503-f47a-4a03-8708-b548f5336aee" providerId="AD" clId="Web-{405BC871-9D8E-42D9-BCB2-07DE864187CD}" dt="2021-05-31T02:23:37.573" v="10"/>
          <ac:spMkLst>
            <pc:docMk/>
            <pc:sldMk cId="2548173203" sldId="258"/>
            <ac:spMk id="15" creationId="{75C450A7-7288-49FD-8D9F-D675E58BDAD3}"/>
          </ac:spMkLst>
        </pc:spChg>
        <pc:spChg chg="add del">
          <ac:chgData name="Michael Anthony Emmerson" userId="S::ksh1087@autuni.ac.nz::e8b6e503-f47a-4a03-8708-b548f5336aee" providerId="AD" clId="Web-{405BC871-9D8E-42D9-BCB2-07DE864187CD}" dt="2021-05-31T02:23:41.526" v="11"/>
          <ac:spMkLst>
            <pc:docMk/>
            <pc:sldMk cId="2548173203" sldId="258"/>
            <ac:spMk id="92" creationId="{74B4A5DE-4E65-4DD9-A239-6BA3CC177BE5}"/>
          </ac:spMkLst>
        </pc:spChg>
        <pc:spChg chg="add del mod">
          <ac:chgData name="Michael Anthony Emmerson" userId="S::ksh1087@autuni.ac.nz::e8b6e503-f47a-4a03-8708-b548f5336aee" providerId="AD" clId="Web-{405BC871-9D8E-42D9-BCB2-07DE864187CD}" dt="2021-05-31T02:23:43.699" v="12"/>
          <ac:spMkLst>
            <pc:docMk/>
            <pc:sldMk cId="2548173203" sldId="258"/>
            <ac:spMk id="101" creationId="{55DA1BD6-8277-4C52-A014-AD92514D07A9}"/>
          </ac:spMkLst>
        </pc:spChg>
        <pc:spChg chg="add del">
          <ac:chgData name="Michael Anthony Emmerson" userId="S::ksh1087@autuni.ac.nz::e8b6e503-f47a-4a03-8708-b548f5336aee" providerId="AD" clId="Web-{405BC871-9D8E-42D9-BCB2-07DE864187CD}" dt="2021-05-31T02:23:48.917" v="15"/>
          <ac:spMkLst>
            <pc:docMk/>
            <pc:sldMk cId="2548173203" sldId="258"/>
            <ac:spMk id="103" creationId="{8CD9F6FD-EA7D-4BC6-9B45-AAB6620AE38A}"/>
          </ac:spMkLst>
        </pc:spChg>
        <pc:spChg chg="add del mod">
          <ac:chgData name="Michael Anthony Emmerson" userId="S::ksh1087@autuni.ac.nz::e8b6e503-f47a-4a03-8708-b548f5336aee" providerId="AD" clId="Web-{405BC871-9D8E-42D9-BCB2-07DE864187CD}" dt="2021-05-31T02:23:46.824" v="14" actId="20577"/>
          <ac:spMkLst>
            <pc:docMk/>
            <pc:sldMk cId="2548173203" sldId="258"/>
            <ac:spMk id="104" creationId="{8FDCF582-5D0B-42B2-9307-E0A86EE41B13}"/>
          </ac:spMkLst>
        </pc:spChg>
      </pc:sldChg>
    </pc:docChg>
  </pc:docChgLst>
  <pc:docChgLst>
    <pc:chgData name="Jacob Boon" userId="S::kgq0317@autuni.ac.nz::4e187864-d801-4700-a5ac-2d321e01b51b" providerId="AD" clId="Web-{96170158-9197-446E-B521-D48933AF67CF}"/>
    <pc:docChg chg="modSld">
      <pc:chgData name="Jacob Boon" userId="S::kgq0317@autuni.ac.nz::4e187864-d801-4700-a5ac-2d321e01b51b" providerId="AD" clId="Web-{96170158-9197-446E-B521-D48933AF67CF}" dt="2021-08-15T06:23:35.247" v="2"/>
      <pc:docMkLst>
        <pc:docMk/>
      </pc:docMkLst>
      <pc:sldChg chg="delSp modSp">
        <pc:chgData name="Jacob Boon" userId="S::kgq0317@autuni.ac.nz::4e187864-d801-4700-a5ac-2d321e01b51b" providerId="AD" clId="Web-{96170158-9197-446E-B521-D48933AF67CF}" dt="2021-08-15T06:23:35.247" v="2"/>
        <pc:sldMkLst>
          <pc:docMk/>
          <pc:sldMk cId="2471892268" sldId="256"/>
        </pc:sldMkLst>
        <pc:spChg chg="del">
          <ac:chgData name="Jacob Boon" userId="S::kgq0317@autuni.ac.nz::4e187864-d801-4700-a5ac-2d321e01b51b" providerId="AD" clId="Web-{96170158-9197-446E-B521-D48933AF67CF}" dt="2021-08-15T06:23:35.247" v="2"/>
          <ac:spMkLst>
            <pc:docMk/>
            <pc:sldMk cId="2471892268" sldId="256"/>
            <ac:spMk id="2" creationId="{730DA3C7-451A-4C07-8E0B-790D37E19AC0}"/>
          </ac:spMkLst>
        </pc:spChg>
        <pc:spChg chg="del mod">
          <ac:chgData name="Jacob Boon" userId="S::kgq0317@autuni.ac.nz::4e187864-d801-4700-a5ac-2d321e01b51b" providerId="AD" clId="Web-{96170158-9197-446E-B521-D48933AF67CF}" dt="2021-08-15T06:23:29.294" v="1"/>
          <ac:spMkLst>
            <pc:docMk/>
            <pc:sldMk cId="2471892268" sldId="256"/>
            <ac:spMk id="4" creationId="{B8CF60AC-1A0A-42A0-8907-C0E5A0B49D81}"/>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1:38:41.270" idx="2">
    <p:pos x="10" y="10"/>
    <p:text>Add an optional pause to disconnect mash tun and connect external chiller for sanitisation.
Quick disconnects on the I/P and O/P of the mash tun lines would be ideal for this and the cooling stages.</p:text>
    <p:extLst>
      <p:ext uri="{C676402C-5697-4E1C-873F-D02D1690AC5C}">
        <p15:threadingInfo xmlns:p15="http://schemas.microsoft.com/office/powerpoint/2012/main" timeZoneBias="-7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14T11:25:23.394" idx="1">
    <p:pos x="10" y="10"/>
    <p:text>A third temperture sensor is required for this stage to function correctly. It will be installed after the heater element but before the sparge nozzel on the mash tun. 
Without this temp sensor, we will be unable to accurately control the sparge temp through flow rate control.</p:text>
    <p:extLst>
      <p:ext uri="{C676402C-5697-4E1C-873F-D02D1690AC5C}">
        <p15:threadingInfo xmlns:p15="http://schemas.microsoft.com/office/powerpoint/2012/main" timeZoneBias="-7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5-14T11:38:41.270" idx="2">
    <p:pos x="10" y="10"/>
    <p:text>Add an optional pause to disconnect mash tun and connect external chiller for sanitisation.
Quick disconnects on the I/P and O/P of the mash tun lines would be ideal for this and the cooling stages.</p:text>
    <p:extLst>
      <p:ext uri="{C676402C-5697-4E1C-873F-D02D1690AC5C}">
        <p15:threadingInfo xmlns:p15="http://schemas.microsoft.com/office/powerpoint/2012/main" timeZoneBias="-720"/>
      </p:ext>
    </p:extLst>
  </p:cm>
</p:cmLst>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3T03:27:51.451"/>
    </inkml:context>
    <inkml:brush xml:id="br0">
      <inkml:brushProperty name="width" value="0.025" units="cm"/>
      <inkml:brushProperty name="height" value="0.025" units="cm"/>
      <inkml:brushProperty name="color" value="#004F8B"/>
    </inkml:brush>
  </inkml:definitions>
  <inkml:trace contextRef="#ctx0" brushRef="#br0">21 36 920 0 0,'-4'1'168'0'0,"3"-1"10"0"0,1 0 1 0 0,0 0-1 0 0,0 0 1 0 0,0 0-1 0 0,0 0 1 0 0,-1 0-1 0 0,1 0 1 0 0,0 0-1 0 0,0 0 0 0 0,0 0 1 0 0,-1 0-1 0 0,1 0 1 0 0,0 0-1 0 0,0 0 1 0 0,0-1-1 0 0,0 1 1 0 0,0 0-1 0 0,-1 0 0 0 0,1 0 1 0 0,0 0-1 0 0,0 0 1 0 0,0-1-1 0 0,0 1 1 0 0,0 0-1 0 0,0 0 1 0 0,0 0-1 0 0,0 0 0 0 0,-1-1 1 0 0,1 1-1 0 0,0 0 1 0 0,0 0-1 0 0,0 0 1 0 0,0-1-1 0 0,0 1 1 0 0,0 0-1 0 0,0 0 1 0 0,0 0-1 0 0,0 0 0 0 0,0-1 1 0 0,-2-4 3152 0 0,-8 9-2246 0 0,10-4-1002 0 0,0 0-1 0 0,0 0 0 0 0,0 0 1 0 0,1 0-1 0 0,-1 0 0 0 0,0 0 1 0 0,0 0-1 0 0,0 0 0 0 0,0 0 1 0 0,0 0-1 0 0,0 1 1 0 0,0-1-1 0 0,0 0 0 0 0,0 0 1 0 0,0 0-1 0 0,1 0 0 0 0,-1 0 1 0 0,0 0-1 0 0,0 0 0 0 0,0 0 1 0 0,0 0-1 0 0,0 0 1 0 0,0 0-1 0 0,0 1 0 0 0,0-1 1 0 0,0 0-1 0 0,0 0 0 0 0,0 0 1 0 0,0 0-1 0 0,0 0 0 0 0,0 0 1 0 0,0 0-1 0 0,0 0 1 0 0,0 1-1 0 0,0-1 0 0 0,0 0 1 0 0,0 0-1 0 0,0 0 0 0 0,0 0 1 0 0,0 0-1 0 0,0 0 0 0 0,0 0 1 0 0,0 0-1 0 0,0 1 1 0 0,0-1-1 0 0,0 0 0 0 0,0 0 1 0 0,0 0-1 0 0,0 0 0 0 0,-1 0 1 0 0,1 0-1 0 0,0 0 0 0 0,18-6 929 0 0,-9 2-910 0 0,9-3 771 0 0,-2 4-621 0 0,-14 2-76 0 0,5-2 489 0 0,0 1-579 0 0,2 2 176 0 0,-9 0-245 0 0,1 0 0 0 0,-1 0 0 0 0,0 1 1 0 0,0-1-1 0 0,1 0 0 0 0,-1 0 0 0 0,0 0 0 0 0,1 0 1 0 0,-1 0-1 0 0,0 0 0 0 0,0 0 0 0 0,1 0 1 0 0,-1 0-1 0 0,0 0 0 0 0,1 0 0 0 0,-1 0 1 0 0,0 0-1 0 0,0 0 0 0 0,1-1 0 0 0,-1 1 1 0 0,0 0-1 0 0,1 0 0 0 0,-1 0 0 0 0,0 0 0 0 0,0 0 1 0 0,1-1-1 0 0,-1 1 0 0 0,0 0 0 0 0,0 0 1 0 0,0 0-1 0 0,1-1 0 0 0,-1 1 0 0 0,0 0 1 0 0,0 0-1 0 0,0-1 0 0 0,0 1 0 0 0,0 0 1 0 0,1 0-1 0 0,-1-1 0 0 0,0 1 0 0 0,0 0 0 0 0,0-1 1 0 0,2 0 57 0 0,4 0-47 0 0,-3 1 16 0 0,4 0-21 0 0,-4 3 40 0 0,4-3 16 0 0,-6 0 4 0 0,16 0 364 0 0,-7-1-284 0 0,-9 1-133 0 0,1-1 0 0 0,-1 1 0 0 0,1 0 0 0 0,-1 0 1 0 0,1 0-1 0 0,-1 0 0 0 0,1 0 0 0 0,-1 0 1 0 0,1 0-1 0 0,-1 1 0 0 0,4 0 0 0 0,3-1-29 0 0,1 1 0 0 0,3 1 0 0 0,-11-2 0 0 0,11 0 0 0 0,-10-1 0 0 0,20-1 208 0 0,-15 2-130 0 0,1-2-12 0 0,-4 1 4 0 0,9 1 196 0 0,-7 1-199 0 0,0 1-54 0 0,-5-1 2 0 0,1-1 0 0 0,0 0 0 0 0,-1 1 0 0 0,1-1 0 0 0,0 0 0 0 0,-1 1 0 0 0,1-1 0 0 0,0 0 0 0 0,-1 0 0 0 0,3-1 0 0 0,18-1-52 0 0,-18 2 48 0 0,-2 1 32 0 0,2 0-33 0 0,24 0 38 0 0,-25-1 128 0 0,-1-1-139 0 0,7-5 337 0 0,-8 5-385 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A3B7-A7A8-4BDD-AFC2-55BBC9D8F4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50AE47F8-04D4-420D-9BBA-58A60D1FD1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0E49580D-D2B3-47DC-9EC0-8A22AA79D770}"/>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EDA8BDE9-9C65-4EBF-886B-0643197563C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D7DF979-AE31-4FEE-8BF3-CF7222F36EA7}"/>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1994679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F2793-3219-4973-9E51-48CCFCC2E932}"/>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4168884-5501-47DB-A998-4EB671C6F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DE2FB2B3-E620-402A-A558-36E3177ACABF}"/>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FA5979A3-F9BB-4519-BC67-8C01F6839CB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FBEBFD4-95D7-448B-91F3-1161276E9614}"/>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22417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E3967B-1FBE-4459-AD53-2C8E97B86F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EF5FA1B7-2554-4C86-9604-F38A18E68B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426CDE0-52AE-4FA7-88D6-7FE5EDB7BFE6}"/>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67389FBE-FB6D-4B22-BDAA-5FCF8CE7F37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5CDF449-7587-4EAB-9072-81EBF86B949D}"/>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1392903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5D75-0B96-4AA3-9030-452B48945B32}"/>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22C0CC0-EE53-4A12-9B15-0A4A220FC2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1F675CF-82CF-4240-A1FA-F503A4B97170}"/>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42A8FC33-DE09-4143-BA3B-B9F3A58854D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025178B-3FBF-4A34-9009-B8D08C1942E3}"/>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394946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9FCC4-C773-4901-928D-9EF50CA394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54F12AC5-85EC-4162-8526-C9B1D32876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AEB344-9D02-4E64-8E86-E6934AEDA6E6}"/>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BBB16F16-1CA0-4066-8202-0A5611A21E1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90597097-6191-4506-88B5-FA711F291291}"/>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2375253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F496-A950-4CBE-BD4B-A66B9B4BE69D}"/>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55EAF4B-DBD4-4605-A5A0-6801297F4A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899936A9-0499-4CF9-9210-D9A41F70CE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B1AD8BD-4A18-49FE-8C36-485BEB9E2FDE}"/>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6" name="Footer Placeholder 5">
            <a:extLst>
              <a:ext uri="{FF2B5EF4-FFF2-40B4-BE49-F238E27FC236}">
                <a16:creationId xmlns:a16="http://schemas.microsoft.com/office/drawing/2014/main" id="{919C5485-3534-4CD0-A9F3-5FC667FA3B1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2B6E36A8-22EF-4694-9073-B3FE6691157F}"/>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3419759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33509-F011-4564-BE40-E6EC0F62960D}"/>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1F57DC06-417F-4D74-A664-4E3227847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8563E1-ADF3-4927-AF4A-19566CB296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3616C1A8-B0F0-4A10-8B5A-E8A7BC8116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D9E66B-8073-4DC6-A5DC-96213B0FA9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5CF93F73-1537-4813-8081-E1F7559040F4}"/>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8" name="Footer Placeholder 7">
            <a:extLst>
              <a:ext uri="{FF2B5EF4-FFF2-40B4-BE49-F238E27FC236}">
                <a16:creationId xmlns:a16="http://schemas.microsoft.com/office/drawing/2014/main" id="{E4DCB212-52B7-4061-9113-CF97A559EA89}"/>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F6743B56-BACF-4683-898F-0374C99B3945}"/>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192089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A0BCE-B3C8-4F05-99A6-D1E79FC9333E}"/>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BB65A891-56F9-4E2D-8D1B-C918D3219BB3}"/>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4" name="Footer Placeholder 3">
            <a:extLst>
              <a:ext uri="{FF2B5EF4-FFF2-40B4-BE49-F238E27FC236}">
                <a16:creationId xmlns:a16="http://schemas.microsoft.com/office/drawing/2014/main" id="{A9C20150-05D5-4919-913B-359B6961A22B}"/>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54902833-7EA7-4D38-8159-F357974D97D6}"/>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3244735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155550-D210-44ED-A25A-1E19089B8143}"/>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3" name="Footer Placeholder 2">
            <a:extLst>
              <a:ext uri="{FF2B5EF4-FFF2-40B4-BE49-F238E27FC236}">
                <a16:creationId xmlns:a16="http://schemas.microsoft.com/office/drawing/2014/main" id="{C25C084D-8FEC-4FAB-8812-2E4380CF35AE}"/>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32042EE0-0198-49FD-A2C2-14009DB553A4}"/>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1266914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E7E10-D634-4797-A85D-C0BEB7C3C7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87F2F66C-816B-4702-ADE7-BCA26DBDB6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EF1ED7DC-EEC0-4470-AB34-5617340AF4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952453-FCC9-409E-8303-E12E262BAD31}"/>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6" name="Footer Placeholder 5">
            <a:extLst>
              <a:ext uri="{FF2B5EF4-FFF2-40B4-BE49-F238E27FC236}">
                <a16:creationId xmlns:a16="http://schemas.microsoft.com/office/drawing/2014/main" id="{B4BBAD6B-8123-4450-9344-EDAAC49EC027}"/>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52B7765-91CF-40B2-82AC-AC7ECC1B7F79}"/>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1868160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3D418-1E67-4495-982F-5B87BC21C4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BDED6902-4DC2-44A4-8D56-1A97867C6A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7780DAC8-B38C-42CE-8468-86125E558D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BFA3BB-095A-4A45-B357-38369C3C85E1}"/>
              </a:ext>
            </a:extLst>
          </p:cNvPr>
          <p:cNvSpPr>
            <a:spLocks noGrp="1"/>
          </p:cNvSpPr>
          <p:nvPr>
            <p:ph type="dt" sz="half" idx="10"/>
          </p:nvPr>
        </p:nvSpPr>
        <p:spPr/>
        <p:txBody>
          <a:bodyPr/>
          <a:lstStyle/>
          <a:p>
            <a:fld id="{793E038A-A270-4C0D-84AF-B30BB58FA9E4}" type="datetimeFigureOut">
              <a:rPr lang="en-NZ" smtClean="0"/>
              <a:t>26/10/2021</a:t>
            </a:fld>
            <a:endParaRPr lang="en-NZ"/>
          </a:p>
        </p:txBody>
      </p:sp>
      <p:sp>
        <p:nvSpPr>
          <p:cNvPr id="6" name="Footer Placeholder 5">
            <a:extLst>
              <a:ext uri="{FF2B5EF4-FFF2-40B4-BE49-F238E27FC236}">
                <a16:creationId xmlns:a16="http://schemas.microsoft.com/office/drawing/2014/main" id="{87C16980-AB3D-4AEE-B0F8-9B409E75149C}"/>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56AFC11-49EC-4A8B-8C79-00F00CFB8E39}"/>
              </a:ext>
            </a:extLst>
          </p:cNvPr>
          <p:cNvSpPr>
            <a:spLocks noGrp="1"/>
          </p:cNvSpPr>
          <p:nvPr>
            <p:ph type="sldNum" sz="quarter" idx="12"/>
          </p:nvPr>
        </p:nvSpPr>
        <p:spPr/>
        <p:txBody>
          <a:bodyPr/>
          <a:lstStyle/>
          <a:p>
            <a:fld id="{82AE8D6E-0F9C-4005-8613-0DE049C14233}" type="slidenum">
              <a:rPr lang="en-NZ" smtClean="0"/>
              <a:t>‹#›</a:t>
            </a:fld>
            <a:endParaRPr lang="en-NZ"/>
          </a:p>
        </p:txBody>
      </p:sp>
    </p:spTree>
    <p:extLst>
      <p:ext uri="{BB962C8B-B14F-4D97-AF65-F5344CB8AC3E}">
        <p14:creationId xmlns:p14="http://schemas.microsoft.com/office/powerpoint/2010/main" val="2764491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99AC88-0631-41E5-BEC4-452CEB706D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4CB363B-29D4-4F2C-B437-B66E7C7CFC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6E9F00F-FDD8-45B7-B14B-23D6F20B02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E038A-A270-4C0D-84AF-B30BB58FA9E4}" type="datetimeFigureOut">
              <a:rPr lang="en-NZ" smtClean="0"/>
              <a:t>26/10/2021</a:t>
            </a:fld>
            <a:endParaRPr lang="en-NZ"/>
          </a:p>
        </p:txBody>
      </p:sp>
      <p:sp>
        <p:nvSpPr>
          <p:cNvPr id="5" name="Footer Placeholder 4">
            <a:extLst>
              <a:ext uri="{FF2B5EF4-FFF2-40B4-BE49-F238E27FC236}">
                <a16:creationId xmlns:a16="http://schemas.microsoft.com/office/drawing/2014/main" id="{4531498E-F3CA-435A-973B-9610C2C2DB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98B5F46C-D3B5-4F1C-A78E-588CB256A0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E8D6E-0F9C-4005-8613-0DE049C14233}" type="slidenum">
              <a:rPr lang="en-NZ" smtClean="0"/>
              <a:t>‹#›</a:t>
            </a:fld>
            <a:endParaRPr lang="en-NZ"/>
          </a:p>
        </p:txBody>
      </p:sp>
    </p:spTree>
    <p:extLst>
      <p:ext uri="{BB962C8B-B14F-4D97-AF65-F5344CB8AC3E}">
        <p14:creationId xmlns:p14="http://schemas.microsoft.com/office/powerpoint/2010/main" val="3072811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omments" Target="../comments/comment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omments" Target="../comments/comment3.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customXml" Target="../ink/ink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009" y="99905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186" y="1778389"/>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59410" y="5310526"/>
            <a:ext cx="1057283" cy="895357"/>
          </a:xfrm>
          <a:prstGeom prst="rect">
            <a:avLst/>
          </a:prstGeom>
        </p:spPr>
      </p:pic>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0" y="331449"/>
            <a:ext cx="3849259" cy="461665"/>
          </a:xfrm>
          <a:prstGeom prst="rect">
            <a:avLst/>
          </a:prstGeom>
          <a:noFill/>
        </p:spPr>
        <p:txBody>
          <a:bodyPr wrap="square" rtlCol="0">
            <a:spAutoFit/>
          </a:bodyPr>
          <a:lstStyle/>
          <a:p>
            <a:r>
              <a:rPr lang="en-NZ" sz="2400" b="1">
                <a:solidFill>
                  <a:srgbClr val="FF0000"/>
                </a:solidFill>
              </a:rPr>
              <a:t>Stage 1: Cleaning (optional)</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584775"/>
          </a:xfrm>
          <a:prstGeom prst="rect">
            <a:avLst/>
          </a:prstGeom>
          <a:noFill/>
        </p:spPr>
        <p:txBody>
          <a:bodyPr wrap="square" rtlCol="0">
            <a:spAutoFit/>
          </a:bodyPr>
          <a:lstStyle/>
          <a:p>
            <a:r>
              <a:rPr lang="en-NZ" sz="1600"/>
              <a:t>Fill system with water by connecting Input 1 to a household tap </a:t>
            </a:r>
            <a:endParaRPr lang="en-NZ" sz="240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724896" y="3494612"/>
            <a:ext cx="3281746" cy="584775"/>
          </a:xfrm>
          <a:prstGeom prst="rect">
            <a:avLst/>
          </a:prstGeom>
          <a:noFill/>
        </p:spPr>
        <p:txBody>
          <a:bodyPr wrap="square" rtlCol="0">
            <a:spAutoFit/>
          </a:bodyPr>
          <a:lstStyle/>
          <a:p>
            <a:r>
              <a:rPr lang="en-NZ" sz="1600"/>
              <a:t>Valve 1 will then open allowing x amount of water into the Brew Kettle</a:t>
            </a:r>
            <a:endParaRPr lang="en-NZ" sz="240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5945"/>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0" name="TextBox 69">
            <a:extLst>
              <a:ext uri="{FF2B5EF4-FFF2-40B4-BE49-F238E27FC236}">
                <a16:creationId xmlns:a16="http://schemas.microsoft.com/office/drawing/2014/main" id="{84B07419-5D57-4EA4-A678-2D03B81887D4}"/>
              </a:ext>
            </a:extLst>
          </p:cNvPr>
          <p:cNvSpPr txBox="1"/>
          <p:nvPr/>
        </p:nvSpPr>
        <p:spPr>
          <a:xfrm>
            <a:off x="6670687" y="2657581"/>
            <a:ext cx="3281746" cy="1077218"/>
          </a:xfrm>
          <a:prstGeom prst="rect">
            <a:avLst/>
          </a:prstGeom>
          <a:noFill/>
        </p:spPr>
        <p:txBody>
          <a:bodyPr wrap="square" rtlCol="0">
            <a:spAutoFit/>
          </a:bodyPr>
          <a:lstStyle/>
          <a:p>
            <a:r>
              <a:rPr lang="en-NZ" sz="1600"/>
              <a:t>Valve 1 will then change inputs and the pump and heater will turn on, pumping hot water throughout the system for a user defined time period</a:t>
            </a:r>
            <a:endParaRPr lang="en-NZ" sz="2400"/>
          </a:p>
        </p:txBody>
      </p:sp>
      <p:sp>
        <p:nvSpPr>
          <p:cNvPr id="72" name="TextBox 71">
            <a:extLst>
              <a:ext uri="{FF2B5EF4-FFF2-40B4-BE49-F238E27FC236}">
                <a16:creationId xmlns:a16="http://schemas.microsoft.com/office/drawing/2014/main" id="{E5E88DF2-73C1-4D3A-8BDE-AED1CED54BBC}"/>
              </a:ext>
            </a:extLst>
          </p:cNvPr>
          <p:cNvSpPr txBox="1"/>
          <p:nvPr/>
        </p:nvSpPr>
        <p:spPr>
          <a:xfrm>
            <a:off x="6670687" y="4079387"/>
            <a:ext cx="3281746" cy="584775"/>
          </a:xfrm>
          <a:prstGeom prst="rect">
            <a:avLst/>
          </a:prstGeom>
          <a:noFill/>
        </p:spPr>
        <p:txBody>
          <a:bodyPr wrap="square" rtlCol="0">
            <a:spAutoFit/>
          </a:bodyPr>
          <a:lstStyle/>
          <a:p>
            <a:r>
              <a:rPr lang="en-NZ" sz="1600"/>
              <a:t>Valves 2 and 3 will also open to allow sanitisation of the mash tun</a:t>
            </a:r>
            <a:endParaRPr lang="en-NZ" sz="2400"/>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TextBox 81">
            <a:extLst>
              <a:ext uri="{FF2B5EF4-FFF2-40B4-BE49-F238E27FC236}">
                <a16:creationId xmlns:a16="http://schemas.microsoft.com/office/drawing/2014/main" id="{2A50C40C-6365-4D31-9F76-4B8E538B7FD7}"/>
              </a:ext>
            </a:extLst>
          </p:cNvPr>
          <p:cNvSpPr txBox="1"/>
          <p:nvPr/>
        </p:nvSpPr>
        <p:spPr>
          <a:xfrm>
            <a:off x="6663622" y="2651949"/>
            <a:ext cx="3281746" cy="830997"/>
          </a:xfrm>
          <a:prstGeom prst="rect">
            <a:avLst/>
          </a:prstGeom>
          <a:noFill/>
        </p:spPr>
        <p:txBody>
          <a:bodyPr wrap="square" rtlCol="0">
            <a:spAutoFit/>
          </a:bodyPr>
          <a:lstStyle/>
          <a:p>
            <a:r>
              <a:rPr lang="en-NZ" sz="1600"/>
              <a:t>The waste water is then pumped out of the system and cleaning is complete</a:t>
            </a:r>
            <a:endParaRPr lang="en-NZ" sz="2400"/>
          </a:p>
        </p:txBody>
      </p:sp>
      <p:sp>
        <p:nvSpPr>
          <p:cNvPr id="84" name="Rectangle 83">
            <a:extLst>
              <a:ext uri="{FF2B5EF4-FFF2-40B4-BE49-F238E27FC236}">
                <a16:creationId xmlns:a16="http://schemas.microsoft.com/office/drawing/2014/main" id="{FD76A2B0-3540-4B0C-B623-0EC826270EEB}"/>
              </a:ext>
            </a:extLst>
          </p:cNvPr>
          <p:cNvSpPr/>
          <p:nvPr/>
        </p:nvSpPr>
        <p:spPr>
          <a:xfrm>
            <a:off x="1214438" y="1087757"/>
            <a:ext cx="1644688" cy="790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2C8D4B9F-1F54-4E45-913D-75DAF20879BA}"/>
              </a:ext>
            </a:extLst>
          </p:cNvPr>
          <p:cNvSpPr/>
          <p:nvPr/>
        </p:nvSpPr>
        <p:spPr>
          <a:xfrm>
            <a:off x="1214622" y="108056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47189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nodeType="withEffect">
                                  <p:stCondLst>
                                    <p:cond delay="0"/>
                                  </p:stCondLst>
                                  <p:childTnLst>
                                    <p:set>
                                      <p:cBhvr>
                                        <p:cTn id="39" dur="1" fill="hold">
                                          <p:stCondLst>
                                            <p:cond delay="0"/>
                                          </p:stCondLst>
                                        </p:cTn>
                                        <p:tgtEl>
                                          <p:spTgt spid="153"/>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6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0"/>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56"/>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54"/>
                                        </p:tgtEl>
                                        <p:attrNameLst>
                                          <p:attrName>style.visibility</p:attrName>
                                        </p:attrNameLst>
                                      </p:cBhvr>
                                      <p:to>
                                        <p:strVal val="hidden"/>
                                      </p:to>
                                    </p:set>
                                  </p:childTnLst>
                                </p:cTn>
                              </p:par>
                              <p:par>
                                <p:cTn id="50" presetID="1" presetClass="entr" presetSubtype="0" fill="hold" nodeType="withEffect">
                                  <p:stCondLst>
                                    <p:cond delay="0"/>
                                  </p:stCondLst>
                                  <p:childTnLst>
                                    <p:set>
                                      <p:cBhvr>
                                        <p:cTn id="51" dur="1" fill="hold">
                                          <p:stCondLst>
                                            <p:cond delay="0"/>
                                          </p:stCondLst>
                                        </p:cTn>
                                        <p:tgtEl>
                                          <p:spTgt spid="153"/>
                                        </p:tgtEl>
                                        <p:attrNameLst>
                                          <p:attrName>style.visibility</p:attrName>
                                        </p:attrNameLst>
                                      </p:cBhvr>
                                      <p:to>
                                        <p:strVal val="visible"/>
                                      </p:to>
                                    </p:set>
                                  </p:childTnLst>
                                </p:cTn>
                              </p:par>
                              <p:par>
                                <p:cTn id="52" presetID="1" presetClass="exit" presetSubtype="0" fill="hold" nodeType="withEffect">
                                  <p:stCondLst>
                                    <p:cond delay="0"/>
                                  </p:stCondLst>
                                  <p:childTnLst>
                                    <p:set>
                                      <p:cBhvr>
                                        <p:cTn id="53" dur="1" fill="hold">
                                          <p:stCondLst>
                                            <p:cond delay="0"/>
                                          </p:stCondLst>
                                        </p:cTn>
                                        <p:tgtEl>
                                          <p:spTgt spid="68"/>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60"/>
                                        </p:tgtEl>
                                        <p:attrNameLst>
                                          <p:attrName>style.visibility</p:attrName>
                                        </p:attrNameLst>
                                      </p:cBhvr>
                                      <p:to>
                                        <p:strVal val="hidden"/>
                                      </p:to>
                                    </p:set>
                                  </p:childTnLst>
                                </p:cTn>
                              </p:par>
                              <p:par>
                                <p:cTn id="56" presetID="1" presetClass="entr" presetSubtype="0" fill="hold" nodeType="withEffect">
                                  <p:stCondLst>
                                    <p:cond delay="0"/>
                                  </p:stCondLst>
                                  <p:childTnLst>
                                    <p:set>
                                      <p:cBhvr>
                                        <p:cTn id="57" dur="1" fill="hold">
                                          <p:stCondLst>
                                            <p:cond delay="0"/>
                                          </p:stCondLst>
                                        </p:cTn>
                                        <p:tgtEl>
                                          <p:spTgt spid="6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72"/>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73"/>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7"/>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6"/>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74"/>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79"/>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80"/>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78"/>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72"/>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70"/>
                                        </p:tgtEl>
                                        <p:attrNameLst>
                                          <p:attrName>style.visibility</p:attrName>
                                        </p:attrNameLst>
                                      </p:cBhvr>
                                      <p:to>
                                        <p:strVal val="hidden"/>
                                      </p:to>
                                    </p:set>
                                  </p:childTnLst>
                                </p:cTn>
                              </p:par>
                              <p:par>
                                <p:cTn id="86" presetID="1" presetClass="entr" presetSubtype="0" fill="hold" grpId="0" nodeType="withEffect">
                                  <p:stCondLst>
                                    <p:cond delay="0"/>
                                  </p:stCondLst>
                                  <p:childTnLst>
                                    <p:set>
                                      <p:cBhvr>
                                        <p:cTn id="87" dur="1" fill="hold">
                                          <p:stCondLst>
                                            <p:cond delay="0"/>
                                          </p:stCondLst>
                                        </p:cTn>
                                        <p:tgtEl>
                                          <p:spTgt spid="82"/>
                                        </p:tgtEl>
                                        <p:attrNameLst>
                                          <p:attrName>style.visibility</p:attrName>
                                        </p:attrNameLst>
                                      </p:cBhvr>
                                      <p:to>
                                        <p:strVal val="visible"/>
                                      </p:to>
                                    </p:set>
                                  </p:childTnLst>
                                </p:cTn>
                              </p:par>
                              <p:par>
                                <p:cTn id="88" presetID="1" presetClass="exit" presetSubtype="0" fill="hold" grpId="1" nodeType="withEffect">
                                  <p:stCondLst>
                                    <p:cond delay="0"/>
                                  </p:stCondLst>
                                  <p:childTnLst>
                                    <p:set>
                                      <p:cBhvr>
                                        <p:cTn id="89" dur="1" fill="hold">
                                          <p:stCondLst>
                                            <p:cond delay="0"/>
                                          </p:stCondLst>
                                        </p:cTn>
                                        <p:tgtEl>
                                          <p:spTgt spid="77"/>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7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75"/>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74"/>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79"/>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80"/>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78"/>
                                        </p:tgtEl>
                                        <p:attrNameLst>
                                          <p:attrName>style.visibility</p:attrName>
                                        </p:attrNameLst>
                                      </p:cBhvr>
                                      <p:to>
                                        <p:strVal val="hidden"/>
                                      </p:to>
                                    </p:set>
                                  </p:childTnLst>
                                </p:cTn>
                              </p:par>
                              <p:par>
                                <p:cTn id="102" presetID="22" presetClass="exit" presetSubtype="1" fill="hold" grpId="1" nodeType="withEffect">
                                  <p:stCondLst>
                                    <p:cond delay="0"/>
                                  </p:stCondLst>
                                  <p:childTnLst>
                                    <p:animEffect transition="out" filter="wipe(up)">
                                      <p:cBhvr>
                                        <p:cTn id="103" dur="3000"/>
                                        <p:tgtEl>
                                          <p:spTgt spid="49"/>
                                        </p:tgtEl>
                                      </p:cBhvr>
                                    </p:animEffect>
                                    <p:set>
                                      <p:cBhvr>
                                        <p:cTn id="104" dur="1" fill="hold">
                                          <p:stCondLst>
                                            <p:cond delay="2999"/>
                                          </p:stCondLst>
                                        </p:cTn>
                                        <p:tgtEl>
                                          <p:spTgt spid="49"/>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73"/>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3"/>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67"/>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46"/>
                                        </p:tgtEl>
                                        <p:attrNameLst>
                                          <p:attrName>style.visibility</p:attrName>
                                        </p:attrNameLst>
                                      </p:cBhvr>
                                      <p:to>
                                        <p:strVal val="hidden"/>
                                      </p:to>
                                    </p:set>
                                  </p:childTnLst>
                                </p:cTn>
                              </p:par>
                              <p:par>
                                <p:cTn id="113" presetID="1" presetClass="entr" presetSubtype="0" fill="hold" grpId="0" nodeType="withEffect">
                                  <p:stCondLst>
                                    <p:cond delay="0"/>
                                  </p:stCondLst>
                                  <p:childTnLst>
                                    <p:set>
                                      <p:cBhvr>
                                        <p:cTn id="114" dur="1" fill="hold">
                                          <p:stCondLst>
                                            <p:cond delay="0"/>
                                          </p:stCondLst>
                                        </p:cTn>
                                        <p:tgtEl>
                                          <p:spTgt spid="8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46"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7" grpId="1" animBg="1"/>
      <p:bldP spid="69" grpId="0" animBg="1"/>
      <p:bldP spid="70" grpId="0"/>
      <p:bldP spid="70" grpId="1"/>
      <p:bldP spid="72" grpId="0"/>
      <p:bldP spid="72" grpId="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2" grpId="0"/>
      <p:bldP spid="84" grpId="0" animBg="1"/>
      <p:bldP spid="8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7670"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a:solidFill>
                  <a:srgbClr val="FF0000"/>
                </a:solidFill>
              </a:rPr>
              <a:t>Stage 2: Mash</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1323439"/>
          </a:xfrm>
          <a:prstGeom prst="rect">
            <a:avLst/>
          </a:prstGeom>
          <a:noFill/>
        </p:spPr>
        <p:txBody>
          <a:bodyPr wrap="square" rtlCol="0">
            <a:spAutoFit/>
          </a:bodyPr>
          <a:lstStyle/>
          <a:p>
            <a:r>
              <a:rPr lang="en-NZ" sz="1600"/>
              <a:t>Fill system with brewing water by connecting Input 1 to a household tap or “sparge tank” The user will also be prompted to add their grains to the mash tun at this point.</a:t>
            </a:r>
            <a:endParaRPr lang="en-NZ" sz="240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657930" y="2677223"/>
            <a:ext cx="3281746" cy="1569660"/>
          </a:xfrm>
          <a:prstGeom prst="rect">
            <a:avLst/>
          </a:prstGeom>
          <a:noFill/>
        </p:spPr>
        <p:txBody>
          <a:bodyPr wrap="square" rtlCol="0">
            <a:spAutoFit/>
          </a:bodyPr>
          <a:lstStyle/>
          <a:p>
            <a:r>
              <a:rPr lang="en-NZ" sz="1600"/>
              <a:t>Valve 1 will then open allowing a user defined amount of water into the Brew Kettle.</a:t>
            </a:r>
          </a:p>
          <a:p>
            <a:r>
              <a:rPr lang="en-NZ" sz="1600"/>
              <a:t>Make any desired chemical adjustments to the water at this point</a:t>
            </a:r>
            <a:endParaRPr lang="en-NZ" sz="240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6149"/>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1" name="TextBox 70">
            <a:extLst>
              <a:ext uri="{FF2B5EF4-FFF2-40B4-BE49-F238E27FC236}">
                <a16:creationId xmlns:a16="http://schemas.microsoft.com/office/drawing/2014/main" id="{355B6EE5-96CC-485B-B233-4C52D10D2FC6}"/>
              </a:ext>
            </a:extLst>
          </p:cNvPr>
          <p:cNvSpPr txBox="1"/>
          <p:nvPr/>
        </p:nvSpPr>
        <p:spPr>
          <a:xfrm>
            <a:off x="6647281" y="2686099"/>
            <a:ext cx="3281746" cy="1323439"/>
          </a:xfrm>
          <a:prstGeom prst="rect">
            <a:avLst/>
          </a:prstGeom>
          <a:noFill/>
        </p:spPr>
        <p:txBody>
          <a:bodyPr wrap="square" rtlCol="0">
            <a:spAutoFit/>
          </a:bodyPr>
          <a:lstStyle/>
          <a:p>
            <a:r>
              <a:rPr lang="en-NZ" sz="1600"/>
              <a:t>Valve 1 will then change inputs and the pump and heater will turn on, pumping hot water throughout the system until the “strike” temperature is reached</a:t>
            </a:r>
            <a:endParaRPr lang="en-NZ" sz="2400"/>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BBAA6F34-7E09-4439-8A56-4AF949AAB646}"/>
              </a:ext>
            </a:extLst>
          </p:cNvPr>
          <p:cNvSpPr txBox="1"/>
          <p:nvPr/>
        </p:nvSpPr>
        <p:spPr>
          <a:xfrm>
            <a:off x="6667491" y="2268208"/>
            <a:ext cx="3281746" cy="1384995"/>
          </a:xfrm>
          <a:prstGeom prst="rect">
            <a:avLst/>
          </a:prstGeom>
          <a:noFill/>
        </p:spPr>
        <p:txBody>
          <a:bodyPr wrap="square" rtlCol="0">
            <a:spAutoFit/>
          </a:bodyPr>
          <a:lstStyle/>
          <a:p>
            <a:r>
              <a:rPr lang="en-NZ" sz="1400"/>
              <a:t>Once strike temperature has been reached, valves 2 and 3 will open allowing hot water to pass through the grains in the mash tun. This step will be different if the user is using an internal grain basket or “Brew in a Bag” method.</a:t>
            </a:r>
            <a:endParaRPr lang="en-NZ" sz="2000"/>
          </a:p>
        </p:txBody>
      </p:sp>
      <p:sp>
        <p:nvSpPr>
          <p:cNvPr id="92" name="TextBox 91">
            <a:extLst>
              <a:ext uri="{FF2B5EF4-FFF2-40B4-BE49-F238E27FC236}">
                <a16:creationId xmlns:a16="http://schemas.microsoft.com/office/drawing/2014/main" id="{74B4A5DE-4E65-4DD9-A239-6BA3CC177BE5}"/>
              </a:ext>
            </a:extLst>
          </p:cNvPr>
          <p:cNvSpPr txBox="1"/>
          <p:nvPr/>
        </p:nvSpPr>
        <p:spPr>
          <a:xfrm>
            <a:off x="6656842" y="3618469"/>
            <a:ext cx="3281746" cy="954107"/>
          </a:xfrm>
          <a:prstGeom prst="rect">
            <a:avLst/>
          </a:prstGeom>
          <a:noFill/>
        </p:spPr>
        <p:txBody>
          <a:bodyPr wrap="square" rtlCol="0">
            <a:spAutoFit/>
          </a:bodyPr>
          <a:lstStyle/>
          <a:p>
            <a:r>
              <a:rPr lang="en-NZ" sz="1400"/>
              <a:t>The hot “wort” is continually recirculated and the user defined temperature maintained until the mash stage is complete.</a:t>
            </a:r>
            <a:endParaRPr lang="en-NZ" sz="2000"/>
          </a:p>
        </p:txBody>
      </p:sp>
    </p:spTree>
    <p:extLst>
      <p:ext uri="{BB962C8B-B14F-4D97-AF65-F5344CB8AC3E}">
        <p14:creationId xmlns:p14="http://schemas.microsoft.com/office/powerpoint/2010/main" val="139092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grpId="1" nodeType="withEffect">
                                  <p:stCondLst>
                                    <p:cond delay="0"/>
                                  </p:stCondLst>
                                  <p:childTnLst>
                                    <p:set>
                                      <p:cBhvr>
                                        <p:cTn id="39" dur="1" fill="hold">
                                          <p:stCondLst>
                                            <p:cond delay="0"/>
                                          </p:stCondLst>
                                        </p:cTn>
                                        <p:tgtEl>
                                          <p:spTgt spid="54"/>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153"/>
                                        </p:tgtEl>
                                        <p:attrNameLst>
                                          <p:attrName>style.visibility</p:attrName>
                                        </p:attrNameLst>
                                      </p:cBhvr>
                                      <p:to>
                                        <p:strVal val="hidden"/>
                                      </p:to>
                                    </p:set>
                                  </p:childTnLst>
                                </p:cTn>
                              </p:par>
                              <p:par>
                                <p:cTn id="42" presetID="1" presetClass="entr" presetSubtype="0" fill="hold" grpId="0" nodeType="withEffect">
                                  <p:stCondLst>
                                    <p:cond delay="0"/>
                                  </p:stCondLst>
                                  <p:childTnLst>
                                    <p:set>
                                      <p:cBhvr>
                                        <p:cTn id="43" dur="1" fill="hold">
                                          <p:stCondLst>
                                            <p:cond delay="0"/>
                                          </p:stCondLst>
                                        </p:cTn>
                                        <p:tgtEl>
                                          <p:spTgt spid="69"/>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71"/>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153"/>
                                        </p:tgtEl>
                                        <p:attrNameLst>
                                          <p:attrName>style.visibility</p:attrName>
                                        </p:attrNameLst>
                                      </p:cBhvr>
                                      <p:to>
                                        <p:strVal val="visible"/>
                                      </p:to>
                                    </p:set>
                                  </p:childTnLst>
                                </p:cTn>
                              </p:par>
                              <p:par>
                                <p:cTn id="50" presetID="1" presetClass="exit" presetSubtype="0" fill="hold" grpId="1" nodeType="withEffect">
                                  <p:stCondLst>
                                    <p:cond delay="0"/>
                                  </p:stCondLst>
                                  <p:childTnLst>
                                    <p:set>
                                      <p:cBhvr>
                                        <p:cTn id="51" dur="1" fill="hold">
                                          <p:stCondLst>
                                            <p:cond delay="0"/>
                                          </p:stCondLst>
                                        </p:cTn>
                                        <p:tgtEl>
                                          <p:spTgt spid="56"/>
                                        </p:tgtEl>
                                        <p:attrNameLst>
                                          <p:attrName>style.visibility</p:attrName>
                                        </p:attrNameLst>
                                      </p:cBhvr>
                                      <p:to>
                                        <p:strVal val="hidden"/>
                                      </p:to>
                                    </p:set>
                                  </p:childTnLst>
                                </p:cTn>
                              </p:par>
                              <p:par>
                                <p:cTn id="52" presetID="1" presetClass="exit" presetSubtype="0" fill="hold" grpId="1" nodeType="withEffect">
                                  <p:stCondLst>
                                    <p:cond delay="0"/>
                                  </p:stCondLst>
                                  <p:childTnLst>
                                    <p:set>
                                      <p:cBhvr>
                                        <p:cTn id="53" dur="1" fill="hold">
                                          <p:stCondLst>
                                            <p:cond delay="0"/>
                                          </p:stCondLst>
                                        </p:cTn>
                                        <p:tgtEl>
                                          <p:spTgt spid="60"/>
                                        </p:tgtEl>
                                        <p:attrNameLst>
                                          <p:attrName>style.visibility</p:attrName>
                                        </p:attrNameLst>
                                      </p:cBhvr>
                                      <p:to>
                                        <p:strVal val="hidden"/>
                                      </p:to>
                                    </p:set>
                                  </p:childTnLst>
                                </p:cTn>
                              </p:par>
                              <p:par>
                                <p:cTn id="54" presetID="1" presetClass="exit" presetSubtype="0" fill="hold" nodeType="withEffect">
                                  <p:stCondLst>
                                    <p:cond delay="0"/>
                                  </p:stCondLst>
                                  <p:childTnLst>
                                    <p:set>
                                      <p:cBhvr>
                                        <p:cTn id="55" dur="1" fill="hold">
                                          <p:stCondLst>
                                            <p:cond delay="0"/>
                                          </p:stCondLst>
                                        </p:cTn>
                                        <p:tgtEl>
                                          <p:spTgt spid="68"/>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5"/>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76"/>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77"/>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78"/>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9"/>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80"/>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73"/>
                                        </p:tgtEl>
                                        <p:attrNameLst>
                                          <p:attrName>style.visibility</p:attrName>
                                        </p:attrNameLst>
                                      </p:cBhvr>
                                      <p:to>
                                        <p:strVal val="visible"/>
                                      </p:to>
                                    </p:set>
                                  </p:childTnLst>
                                </p:cTn>
                              </p:par>
                              <p:par>
                                <p:cTn id="72" presetID="1" presetClass="exit" presetSubtype="0" fill="hold" nodeType="withEffect">
                                  <p:stCondLst>
                                    <p:cond delay="0"/>
                                  </p:stCondLst>
                                  <p:childTnLst>
                                    <p:set>
                                      <p:cBhvr>
                                        <p:cTn id="73" dur="1" fill="hold">
                                          <p:stCondLst>
                                            <p:cond delay="0"/>
                                          </p:stCondLst>
                                        </p:cTn>
                                        <p:tgtEl>
                                          <p:spTgt spid="154"/>
                                        </p:tgtEl>
                                        <p:attrNameLst>
                                          <p:attrName>style.visibility</p:attrName>
                                        </p:attrNameLst>
                                      </p:cBhvr>
                                      <p:to>
                                        <p:strVal val="hidden"/>
                                      </p:to>
                                    </p:set>
                                  </p:childTnLst>
                                </p:cTn>
                              </p:par>
                              <p:par>
                                <p:cTn id="74" presetID="1" presetClass="entr" presetSubtype="0" fill="hold" nodeType="withEffect">
                                  <p:stCondLst>
                                    <p:cond delay="0"/>
                                  </p:stCondLst>
                                  <p:childTnLst>
                                    <p:set>
                                      <p:cBhvr>
                                        <p:cTn id="75" dur="1" fill="hold">
                                          <p:stCondLst>
                                            <p:cond delay="0"/>
                                          </p:stCondLst>
                                        </p:cTn>
                                        <p:tgtEl>
                                          <p:spTgt spid="3"/>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74"/>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81"/>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82"/>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83"/>
                                        </p:tgtEl>
                                        <p:attrNameLst>
                                          <p:attrName>style.visibility</p:attrName>
                                        </p:attrNameLst>
                                      </p:cBhvr>
                                      <p:to>
                                        <p:strVal val="visible"/>
                                      </p:to>
                                    </p:set>
                                  </p:childTnLst>
                                </p:cTn>
                              </p:par>
                              <p:par>
                                <p:cTn id="84" presetID="1" presetClass="entr" presetSubtype="0" fill="hold" grpId="0" nodeType="withEffect">
                                  <p:stCondLst>
                                    <p:cond delay="0"/>
                                  </p:stCondLst>
                                  <p:childTnLst>
                                    <p:set>
                                      <p:cBhvr>
                                        <p:cTn id="85" dur="1" fill="hold">
                                          <p:stCondLst>
                                            <p:cond delay="0"/>
                                          </p:stCondLst>
                                        </p:cTn>
                                        <p:tgtEl>
                                          <p:spTgt spid="84"/>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85"/>
                                        </p:tgtEl>
                                        <p:attrNameLst>
                                          <p:attrName>style.visibility</p:attrName>
                                        </p:attrNameLst>
                                      </p:cBhvr>
                                      <p:to>
                                        <p:strVal val="visible"/>
                                      </p:to>
                                    </p:set>
                                  </p:childTnLst>
                                </p:cTn>
                              </p:par>
                              <p:par>
                                <p:cTn id="88" presetID="1" presetClass="entr" presetSubtype="0" fill="hold" grpId="0" nodeType="withEffect">
                                  <p:stCondLst>
                                    <p:cond delay="0"/>
                                  </p:stCondLst>
                                  <p:childTnLst>
                                    <p:set>
                                      <p:cBhvr>
                                        <p:cTn id="89" dur="1" fill="hold">
                                          <p:stCondLst>
                                            <p:cond delay="0"/>
                                          </p:stCondLst>
                                        </p:cTn>
                                        <p:tgtEl>
                                          <p:spTgt spid="86"/>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87"/>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88"/>
                                        </p:tgtEl>
                                        <p:attrNameLst>
                                          <p:attrName>style.visibility</p:attrName>
                                        </p:attrNameLst>
                                      </p:cBhvr>
                                      <p:to>
                                        <p:strVal val="visible"/>
                                      </p:to>
                                    </p:set>
                                  </p:childTnLst>
                                </p:cTn>
                              </p:par>
                              <p:par>
                                <p:cTn id="94" presetID="1" presetClass="entr" presetSubtype="0" fill="hold" grpId="0" nodeType="withEffect">
                                  <p:stCondLst>
                                    <p:cond delay="0"/>
                                  </p:stCondLst>
                                  <p:childTnLst>
                                    <p:set>
                                      <p:cBhvr>
                                        <p:cTn id="95" dur="1" fill="hold">
                                          <p:stCondLst>
                                            <p:cond delay="0"/>
                                          </p:stCondLst>
                                        </p:cTn>
                                        <p:tgtEl>
                                          <p:spTgt spid="89"/>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70"/>
                                        </p:tgtEl>
                                        <p:attrNameLst>
                                          <p:attrName>style.visibility</p:attrName>
                                        </p:attrNameLst>
                                      </p:cBhvr>
                                      <p:to>
                                        <p:strVal val="visible"/>
                                      </p:to>
                                    </p:set>
                                  </p:childTnLst>
                                </p:cTn>
                              </p:par>
                              <p:par>
                                <p:cTn id="98" presetID="1" presetClass="entr" presetSubtype="0" fill="hold" grpId="0" nodeType="withEffect">
                                  <p:stCondLst>
                                    <p:cond delay="0"/>
                                  </p:stCondLst>
                                  <p:childTnLst>
                                    <p:set>
                                      <p:cBhvr>
                                        <p:cTn id="99" dur="1" fill="hold">
                                          <p:stCondLst>
                                            <p:cond delay="0"/>
                                          </p:stCondLst>
                                        </p:cTn>
                                        <p:tgtEl>
                                          <p:spTgt spid="90"/>
                                        </p:tgtEl>
                                        <p:attrNameLst>
                                          <p:attrName>style.visibility</p:attrName>
                                        </p:attrNameLst>
                                      </p:cBhvr>
                                      <p:to>
                                        <p:strVal val="visible"/>
                                      </p:to>
                                    </p:set>
                                  </p:childTnLst>
                                </p:cTn>
                              </p:par>
                              <p:par>
                                <p:cTn id="100" presetID="1" presetClass="entr" presetSubtype="0" fill="hold" grpId="0" nodeType="withEffect">
                                  <p:stCondLst>
                                    <p:cond delay="0"/>
                                  </p:stCondLst>
                                  <p:childTnLst>
                                    <p:set>
                                      <p:cBhvr>
                                        <p:cTn id="101" dur="1" fill="hold">
                                          <p:stCondLst>
                                            <p:cond delay="0"/>
                                          </p:stCondLst>
                                        </p:cTn>
                                        <p:tgtEl>
                                          <p:spTgt spid="72"/>
                                        </p:tgtEl>
                                        <p:attrNameLst>
                                          <p:attrName>style.visibility</p:attrName>
                                        </p:attrNameLst>
                                      </p:cBhvr>
                                      <p:to>
                                        <p:strVal val="visible"/>
                                      </p:to>
                                    </p:set>
                                  </p:childTnLst>
                                </p:cTn>
                              </p:par>
                              <p:par>
                                <p:cTn id="102" presetID="1" presetClass="exit" presetSubtype="0" fill="hold" grpId="1" nodeType="withEffect">
                                  <p:stCondLst>
                                    <p:cond delay="0"/>
                                  </p:stCondLst>
                                  <p:childTnLst>
                                    <p:set>
                                      <p:cBhvr>
                                        <p:cTn id="103" dur="1" fill="hold">
                                          <p:stCondLst>
                                            <p:cond delay="0"/>
                                          </p:stCondLst>
                                        </p:cTn>
                                        <p:tgtEl>
                                          <p:spTgt spid="71"/>
                                        </p:tgtEl>
                                        <p:attrNameLst>
                                          <p:attrName>style.visibility</p:attrName>
                                        </p:attrNameLst>
                                      </p:cBhvr>
                                      <p:to>
                                        <p:strVal val="hidden"/>
                                      </p:to>
                                    </p:set>
                                  </p:childTnLst>
                                </p:cTn>
                              </p:par>
                              <p:par>
                                <p:cTn id="104" presetID="1" presetClass="entr" presetSubtype="0" fill="hold" grpId="0" nodeType="withEffect">
                                  <p:stCondLst>
                                    <p:cond delay="0"/>
                                  </p:stCondLst>
                                  <p:childTnLst>
                                    <p:set>
                                      <p:cBhvr>
                                        <p:cTn id="105" dur="1" fill="hold">
                                          <p:stCondLst>
                                            <p:cond delay="0"/>
                                          </p:stCondLst>
                                        </p:cTn>
                                        <p:tgtEl>
                                          <p:spTgt spid="91"/>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70"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9" grpId="0" animBg="1"/>
      <p:bldP spid="74" grpId="0" animBg="1"/>
      <p:bldP spid="75" grpId="0" animBg="1"/>
      <p:bldP spid="76" grpId="0" animBg="1"/>
      <p:bldP spid="77" grpId="0" animBg="1"/>
      <p:bldP spid="78" grpId="0" animBg="1"/>
      <p:bldP spid="79" grpId="0" animBg="1"/>
      <p:bldP spid="80" grpId="0" animBg="1"/>
      <p:bldP spid="71" grpId="0"/>
      <p:bldP spid="71" grpId="1"/>
      <p:bldP spid="72"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p:bldP spid="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a:solidFill>
                  <a:srgbClr val="FF0000"/>
                </a:solidFill>
              </a:rPr>
              <a:t>Stage 3: Sparge</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6149"/>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2" name="TextBox 91">
            <a:extLst>
              <a:ext uri="{FF2B5EF4-FFF2-40B4-BE49-F238E27FC236}">
                <a16:creationId xmlns:a16="http://schemas.microsoft.com/office/drawing/2014/main" id="{74B4A5DE-4E65-4DD9-A239-6BA3CC177BE5}"/>
              </a:ext>
            </a:extLst>
          </p:cNvPr>
          <p:cNvSpPr txBox="1"/>
          <p:nvPr/>
        </p:nvSpPr>
        <p:spPr>
          <a:xfrm>
            <a:off x="6732702" y="2235912"/>
            <a:ext cx="3281746" cy="1323439"/>
          </a:xfrm>
          <a:prstGeom prst="rect">
            <a:avLst/>
          </a:prstGeom>
          <a:noFill/>
        </p:spPr>
        <p:txBody>
          <a:bodyPr wrap="square" rtlCol="0">
            <a:spAutoFit/>
          </a:bodyPr>
          <a:lstStyle/>
          <a:p>
            <a:r>
              <a:rPr lang="en-NZ" sz="1600"/>
              <a:t>The user can chose “no sparge” or to input sparge water directly from a household tap, or from a dedicated sparge tank if chemical adjustments to the sparge water are desired</a:t>
            </a:r>
            <a:endParaRPr lang="en-NZ" sz="2400"/>
          </a:p>
        </p:txBody>
      </p:sp>
      <p:sp>
        <p:nvSpPr>
          <p:cNvPr id="93" name="Rectangle 92">
            <a:extLst>
              <a:ext uri="{FF2B5EF4-FFF2-40B4-BE49-F238E27FC236}">
                <a16:creationId xmlns:a16="http://schemas.microsoft.com/office/drawing/2014/main" id="{4BDB9044-7800-44B4-A100-73A4D2E30B95}"/>
              </a:ext>
            </a:extLst>
          </p:cNvPr>
          <p:cNvSpPr/>
          <p:nvPr/>
        </p:nvSpPr>
        <p:spPr>
          <a:xfrm>
            <a:off x="5812178" y="2103790"/>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4" name="Rectangle 93">
            <a:extLst>
              <a:ext uri="{FF2B5EF4-FFF2-40B4-BE49-F238E27FC236}">
                <a16:creationId xmlns:a16="http://schemas.microsoft.com/office/drawing/2014/main" id="{CDF545C4-509F-4EB4-9817-02828B0DCE7E}"/>
              </a:ext>
            </a:extLst>
          </p:cNvPr>
          <p:cNvSpPr/>
          <p:nvPr/>
        </p:nvSpPr>
        <p:spPr>
          <a:xfrm>
            <a:off x="11168469" y="504322"/>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5" name="Rectangle 94">
            <a:extLst>
              <a:ext uri="{FF2B5EF4-FFF2-40B4-BE49-F238E27FC236}">
                <a16:creationId xmlns:a16="http://schemas.microsoft.com/office/drawing/2014/main" id="{84FBF26F-A770-4C55-A864-E7F1AEA76D87}"/>
              </a:ext>
            </a:extLst>
          </p:cNvPr>
          <p:cNvSpPr/>
          <p:nvPr/>
        </p:nvSpPr>
        <p:spPr>
          <a:xfrm>
            <a:off x="9131357" y="496996"/>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6" name="Rectangle 95">
            <a:extLst>
              <a:ext uri="{FF2B5EF4-FFF2-40B4-BE49-F238E27FC236}">
                <a16:creationId xmlns:a16="http://schemas.microsoft.com/office/drawing/2014/main" id="{3A291E1F-2CD0-4B88-AE74-2405C6B23EDF}"/>
              </a:ext>
            </a:extLst>
          </p:cNvPr>
          <p:cNvSpPr/>
          <p:nvPr/>
        </p:nvSpPr>
        <p:spPr>
          <a:xfrm>
            <a:off x="9138584" y="491506"/>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1" name="TextBox 100">
            <a:extLst>
              <a:ext uri="{FF2B5EF4-FFF2-40B4-BE49-F238E27FC236}">
                <a16:creationId xmlns:a16="http://schemas.microsoft.com/office/drawing/2014/main" id="{55DA1BD6-8277-4C52-A014-AD92514D07A9}"/>
              </a:ext>
            </a:extLst>
          </p:cNvPr>
          <p:cNvSpPr txBox="1"/>
          <p:nvPr/>
        </p:nvSpPr>
        <p:spPr>
          <a:xfrm>
            <a:off x="6742963" y="2306269"/>
            <a:ext cx="3281746" cy="830997"/>
          </a:xfrm>
          <a:prstGeom prst="rect">
            <a:avLst/>
          </a:prstGeom>
          <a:noFill/>
        </p:spPr>
        <p:txBody>
          <a:bodyPr wrap="square" rtlCol="0">
            <a:spAutoFit/>
          </a:bodyPr>
          <a:lstStyle/>
          <a:p>
            <a:r>
              <a:rPr lang="en-NZ" sz="1600"/>
              <a:t>Valve 1 then opens allowing sparge water to pass through the grain bed in the mash tun.</a:t>
            </a:r>
            <a:endParaRPr lang="en-NZ" sz="2400"/>
          </a:p>
        </p:txBody>
      </p:sp>
      <p:sp>
        <p:nvSpPr>
          <p:cNvPr id="103" name="TextBox 102">
            <a:extLst>
              <a:ext uri="{FF2B5EF4-FFF2-40B4-BE49-F238E27FC236}">
                <a16:creationId xmlns:a16="http://schemas.microsoft.com/office/drawing/2014/main" id="{8CD9F6FD-EA7D-4BC6-9B45-AAB6620AE38A}"/>
              </a:ext>
            </a:extLst>
          </p:cNvPr>
          <p:cNvSpPr txBox="1"/>
          <p:nvPr/>
        </p:nvSpPr>
        <p:spPr>
          <a:xfrm>
            <a:off x="6760489" y="3404727"/>
            <a:ext cx="3281746" cy="1323439"/>
          </a:xfrm>
          <a:prstGeom prst="rect">
            <a:avLst/>
          </a:prstGeom>
          <a:noFill/>
        </p:spPr>
        <p:txBody>
          <a:bodyPr wrap="square" rtlCol="0">
            <a:spAutoFit/>
          </a:bodyPr>
          <a:lstStyle/>
          <a:p>
            <a:r>
              <a:rPr lang="en-NZ" sz="1600"/>
              <a:t>The sparge water flow rate is automatically adjusted by varying the needle valve to ensure the correct temperature water is delivered to the grain bed.</a:t>
            </a:r>
            <a:endParaRPr lang="en-NZ" sz="2400"/>
          </a:p>
        </p:txBody>
      </p:sp>
      <p:sp>
        <p:nvSpPr>
          <p:cNvPr id="104" name="TextBox 103">
            <a:extLst>
              <a:ext uri="{FF2B5EF4-FFF2-40B4-BE49-F238E27FC236}">
                <a16:creationId xmlns:a16="http://schemas.microsoft.com/office/drawing/2014/main" id="{8FDCF582-5D0B-42B2-9307-E0A86EE41B13}"/>
              </a:ext>
            </a:extLst>
          </p:cNvPr>
          <p:cNvSpPr txBox="1"/>
          <p:nvPr/>
        </p:nvSpPr>
        <p:spPr>
          <a:xfrm>
            <a:off x="6788276" y="2235257"/>
            <a:ext cx="3281746" cy="2062103"/>
          </a:xfrm>
          <a:prstGeom prst="rect">
            <a:avLst/>
          </a:prstGeom>
          <a:noFill/>
        </p:spPr>
        <p:txBody>
          <a:bodyPr wrap="square" rtlCol="0">
            <a:spAutoFit/>
          </a:bodyPr>
          <a:lstStyle/>
          <a:p>
            <a:r>
              <a:rPr lang="en-NZ" sz="1600"/>
              <a:t>Once the desired amount of sparge water has been delivered to the mash tun, valve 1 switches inputs and the pump and heater element are turned off. The controller will then wait until all sparge water has been drained from the mash tun before proceeding to the next stage.</a:t>
            </a:r>
            <a:endParaRPr lang="en-NZ" sz="2400"/>
          </a:p>
        </p:txBody>
      </p:sp>
    </p:spTree>
    <p:extLst>
      <p:ext uri="{BB962C8B-B14F-4D97-AF65-F5344CB8AC3E}">
        <p14:creationId xmlns:p14="http://schemas.microsoft.com/office/powerpoint/2010/main" val="254817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1"/>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2"/>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72"/>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78"/>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79"/>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80"/>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9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4"/>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153"/>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92"/>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0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4"/>
                                        </p:tgtEl>
                                        <p:attrNameLst>
                                          <p:attrName>style.visibility</p:attrName>
                                        </p:attrNameLst>
                                      </p:cBhvr>
                                      <p:to>
                                        <p:strVal val="visible"/>
                                      </p:to>
                                    </p:set>
                                  </p:childTnLst>
                                </p:cTn>
                              </p:par>
                              <p:par>
                                <p:cTn id="45" presetID="1" presetClass="exit" presetSubtype="0" fill="hold" grpId="1" nodeType="withEffect">
                                  <p:stCondLst>
                                    <p:cond delay="0"/>
                                  </p:stCondLst>
                                  <p:childTnLst>
                                    <p:set>
                                      <p:cBhvr>
                                        <p:cTn id="46" dur="1" fill="hold">
                                          <p:stCondLst>
                                            <p:cond delay="0"/>
                                          </p:stCondLst>
                                        </p:cTn>
                                        <p:tgtEl>
                                          <p:spTgt spid="103"/>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101"/>
                                        </p:tgtEl>
                                        <p:attrNameLst>
                                          <p:attrName>style.visibility</p:attrName>
                                        </p:attrNameLst>
                                      </p:cBhvr>
                                      <p:to>
                                        <p:strVal val="hidden"/>
                                      </p:to>
                                    </p:set>
                                  </p:childTnLst>
                                </p:cTn>
                              </p:par>
                              <p:par>
                                <p:cTn id="49" presetID="1" presetClass="entr" presetSubtype="0" fill="hold" nodeType="withEffect">
                                  <p:stCondLst>
                                    <p:cond delay="0"/>
                                  </p:stCondLst>
                                  <p:childTnLst>
                                    <p:set>
                                      <p:cBhvr>
                                        <p:cTn id="50" dur="1" fill="hold">
                                          <p:stCondLst>
                                            <p:cond delay="0"/>
                                          </p:stCondLst>
                                        </p:cTn>
                                        <p:tgtEl>
                                          <p:spTgt spid="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78" grpId="0" animBg="1"/>
      <p:bldP spid="79" grpId="0" animBg="1"/>
      <p:bldP spid="80" grpId="0" animBg="1"/>
      <p:bldP spid="72" grpId="0" animBg="1"/>
      <p:bldP spid="81" grpId="0" animBg="1"/>
      <p:bldP spid="82" grpId="0" animBg="1"/>
      <p:bldP spid="83" grpId="0" animBg="1"/>
      <p:bldP spid="84" grpId="0" animBg="1"/>
      <p:bldP spid="92" grpId="0"/>
      <p:bldP spid="93" grpId="0" animBg="1"/>
      <p:bldP spid="94" grpId="0" animBg="1"/>
      <p:bldP spid="95" grpId="0" animBg="1"/>
      <p:bldP spid="96" grpId="0" animBg="1"/>
      <p:bldP spid="101" grpId="0"/>
      <p:bldP spid="101" grpId="1"/>
      <p:bldP spid="103" grpId="0"/>
      <p:bldP spid="103" grpId="1"/>
      <p:bldP spid="1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678024"/>
            <a:ext cx="3388742" cy="13488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6086"/>
            <a:ext cx="2105486" cy="86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31449"/>
            <a:ext cx="2837793" cy="461665"/>
          </a:xfrm>
          <a:prstGeom prst="rect">
            <a:avLst/>
          </a:prstGeom>
          <a:noFill/>
        </p:spPr>
        <p:txBody>
          <a:bodyPr wrap="square" rtlCol="0">
            <a:spAutoFit/>
          </a:bodyPr>
          <a:lstStyle/>
          <a:p>
            <a:r>
              <a:rPr lang="en-NZ" sz="2400" b="1">
                <a:solidFill>
                  <a:srgbClr val="FF0000"/>
                </a:solidFill>
              </a:rPr>
              <a:t>Stage 4: Boil</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103" name="TextBox 102">
            <a:extLst>
              <a:ext uri="{FF2B5EF4-FFF2-40B4-BE49-F238E27FC236}">
                <a16:creationId xmlns:a16="http://schemas.microsoft.com/office/drawing/2014/main" id="{8CD9F6FD-EA7D-4BC6-9B45-AAB6620AE38A}"/>
              </a:ext>
            </a:extLst>
          </p:cNvPr>
          <p:cNvSpPr txBox="1"/>
          <p:nvPr/>
        </p:nvSpPr>
        <p:spPr>
          <a:xfrm>
            <a:off x="7048131" y="2352802"/>
            <a:ext cx="3281746" cy="830997"/>
          </a:xfrm>
          <a:prstGeom prst="rect">
            <a:avLst/>
          </a:prstGeom>
          <a:noFill/>
        </p:spPr>
        <p:txBody>
          <a:bodyPr wrap="square" rtlCol="0">
            <a:spAutoFit/>
          </a:bodyPr>
          <a:lstStyle/>
          <a:p>
            <a:r>
              <a:rPr lang="en-NZ" sz="1600"/>
              <a:t>At the beginning of the boil stage valve 2 change outputs and valve 3 will close to isolate the mash tun</a:t>
            </a:r>
            <a:endParaRPr lang="en-NZ" sz="2400"/>
          </a:p>
        </p:txBody>
      </p:sp>
      <p:sp>
        <p:nvSpPr>
          <p:cNvPr id="91" name="TextBox 90">
            <a:extLst>
              <a:ext uri="{FF2B5EF4-FFF2-40B4-BE49-F238E27FC236}">
                <a16:creationId xmlns:a16="http://schemas.microsoft.com/office/drawing/2014/main" id="{096A9F62-A29E-4D43-BE82-B4D481D669D0}"/>
              </a:ext>
            </a:extLst>
          </p:cNvPr>
          <p:cNvSpPr txBox="1"/>
          <p:nvPr/>
        </p:nvSpPr>
        <p:spPr>
          <a:xfrm>
            <a:off x="7048131" y="3269694"/>
            <a:ext cx="3281746" cy="830997"/>
          </a:xfrm>
          <a:prstGeom prst="rect">
            <a:avLst/>
          </a:prstGeom>
          <a:noFill/>
        </p:spPr>
        <p:txBody>
          <a:bodyPr wrap="square" rtlCol="0">
            <a:spAutoFit/>
          </a:bodyPr>
          <a:lstStyle/>
          <a:p>
            <a:r>
              <a:rPr lang="en-NZ" sz="1600"/>
              <a:t>The pump and element are then switched on and the wort is heated up to 100°C</a:t>
            </a:r>
            <a:endParaRPr lang="en-NZ" sz="2400"/>
          </a:p>
        </p:txBody>
      </p:sp>
      <p:sp>
        <p:nvSpPr>
          <p:cNvPr id="97" name="TextBox 96">
            <a:extLst>
              <a:ext uri="{FF2B5EF4-FFF2-40B4-BE49-F238E27FC236}">
                <a16:creationId xmlns:a16="http://schemas.microsoft.com/office/drawing/2014/main" id="{64294A38-B4BF-4DF0-8E10-3C8960E5AAB0}"/>
              </a:ext>
            </a:extLst>
          </p:cNvPr>
          <p:cNvSpPr txBox="1"/>
          <p:nvPr/>
        </p:nvSpPr>
        <p:spPr>
          <a:xfrm>
            <a:off x="7043924" y="2313922"/>
            <a:ext cx="3281746" cy="1323439"/>
          </a:xfrm>
          <a:prstGeom prst="rect">
            <a:avLst/>
          </a:prstGeom>
          <a:noFill/>
        </p:spPr>
        <p:txBody>
          <a:bodyPr wrap="square" rtlCol="0">
            <a:spAutoFit/>
          </a:bodyPr>
          <a:lstStyle/>
          <a:p>
            <a:r>
              <a:rPr lang="en-NZ" sz="1600"/>
              <a:t>Once boiling begins it will continue for as long as the user defined recipe dictates. Prompts will be delivered to the users smart phone when hop and adjunct additions are required. </a:t>
            </a:r>
            <a:endParaRPr lang="en-NZ" sz="2400"/>
          </a:p>
        </p:txBody>
      </p:sp>
      <p:sp>
        <p:nvSpPr>
          <p:cNvPr id="98" name="TextBox 97">
            <a:extLst>
              <a:ext uri="{FF2B5EF4-FFF2-40B4-BE49-F238E27FC236}">
                <a16:creationId xmlns:a16="http://schemas.microsoft.com/office/drawing/2014/main" id="{14547269-EEFE-459F-A21F-120ACD7E5B2A}"/>
              </a:ext>
            </a:extLst>
          </p:cNvPr>
          <p:cNvSpPr txBox="1"/>
          <p:nvPr/>
        </p:nvSpPr>
        <p:spPr>
          <a:xfrm>
            <a:off x="7022310" y="3602617"/>
            <a:ext cx="3281746" cy="1077218"/>
          </a:xfrm>
          <a:prstGeom prst="rect">
            <a:avLst/>
          </a:prstGeom>
          <a:noFill/>
        </p:spPr>
        <p:txBody>
          <a:bodyPr wrap="square" rtlCol="0">
            <a:spAutoFit/>
          </a:bodyPr>
          <a:lstStyle/>
          <a:p>
            <a:r>
              <a:rPr lang="en-NZ" sz="1600"/>
              <a:t>Near the beginning of the boil the user will be prompted to disconnect their mash tun and connect an external chiller in its place (if owned)</a:t>
            </a:r>
            <a:endParaRPr lang="en-NZ" sz="240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6" name="TextBox 105">
            <a:extLst>
              <a:ext uri="{FF2B5EF4-FFF2-40B4-BE49-F238E27FC236}">
                <a16:creationId xmlns:a16="http://schemas.microsoft.com/office/drawing/2014/main" id="{2C2BBF3B-1306-4437-882E-C78805C843F0}"/>
              </a:ext>
            </a:extLst>
          </p:cNvPr>
          <p:cNvSpPr txBox="1"/>
          <p:nvPr/>
        </p:nvSpPr>
        <p:spPr>
          <a:xfrm>
            <a:off x="7022310" y="2283756"/>
            <a:ext cx="3281746" cy="1077218"/>
          </a:xfrm>
          <a:prstGeom prst="rect">
            <a:avLst/>
          </a:prstGeom>
          <a:noFill/>
        </p:spPr>
        <p:txBody>
          <a:bodyPr wrap="square" rtlCol="0">
            <a:spAutoFit/>
          </a:bodyPr>
          <a:lstStyle/>
          <a:p>
            <a:r>
              <a:rPr lang="en-NZ" sz="1600"/>
              <a:t>Near the end of the boil, valves 2 and 3 will open allowing boiling wort to be passed through the immersion chiller to sanitise it.</a:t>
            </a:r>
            <a:endParaRPr lang="en-NZ" sz="2400"/>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781685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7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03"/>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9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8"/>
                                        </p:tgtEl>
                                        <p:attrNameLst>
                                          <p:attrName>style.visibility</p:attrName>
                                        </p:attrNameLst>
                                      </p:cBhvr>
                                      <p:to>
                                        <p:strVal val="visible"/>
                                      </p:to>
                                    </p:set>
                                  </p:childTnLst>
                                </p:cTn>
                              </p:par>
                              <p:par>
                                <p:cTn id="27" presetID="1" presetClass="exit"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6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3"/>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162"/>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10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6"/>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97"/>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98"/>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10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0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2" grpId="0" animBg="1"/>
      <p:bldP spid="163" grpId="0" animBg="1"/>
      <p:bldP spid="164" grpId="0" animBg="1"/>
      <p:bldP spid="22" grpId="0" animBg="1"/>
      <p:bldP spid="34" grpId="0" animBg="1"/>
      <p:bldP spid="35" grpId="0" animBg="1"/>
      <p:bldP spid="103" grpId="0"/>
      <p:bldP spid="103" grpId="1"/>
      <p:bldP spid="91" grpId="0"/>
      <p:bldP spid="91" grpId="1"/>
      <p:bldP spid="97" grpId="0"/>
      <p:bldP spid="97" grpId="1"/>
      <p:bldP spid="98" grpId="0"/>
      <p:bldP spid="98" grpId="1"/>
      <p:bldP spid="100" grpId="0" animBg="1"/>
      <p:bldP spid="102" grpId="0" animBg="1"/>
      <p:bldP spid="105" grpId="0" animBg="1"/>
      <p:bldP spid="106" grpId="0"/>
      <p:bldP spid="107" grpId="0" animBg="1"/>
      <p:bldP spid="108" grpId="0" animBg="1"/>
      <p:bldP spid="109" grpId="0" animBg="1"/>
      <p:bldP spid="1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85647" y="3320513"/>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52251"/>
            <a:ext cx="2837793" cy="461665"/>
          </a:xfrm>
          <a:prstGeom prst="rect">
            <a:avLst/>
          </a:prstGeom>
          <a:noFill/>
        </p:spPr>
        <p:txBody>
          <a:bodyPr wrap="square" rtlCol="0">
            <a:spAutoFit/>
          </a:bodyPr>
          <a:lstStyle/>
          <a:p>
            <a:r>
              <a:rPr lang="en-NZ" sz="2400" b="1">
                <a:solidFill>
                  <a:srgbClr val="FF0000"/>
                </a:solidFill>
              </a:rPr>
              <a:t>Stage 5: Cooling</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74048" y="234255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0106" y="316858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19020" y="2120215"/>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06235" y="1089259"/>
            <a:ext cx="76200" cy="108694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30155" y="1086578"/>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1649" y="108657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36607" y="1099078"/>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096A9F62-A29E-4D43-BE82-B4D481D669D0}"/>
              </a:ext>
            </a:extLst>
          </p:cNvPr>
          <p:cNvSpPr txBox="1"/>
          <p:nvPr/>
        </p:nvSpPr>
        <p:spPr>
          <a:xfrm>
            <a:off x="6436109" y="2394756"/>
            <a:ext cx="3281746" cy="2246769"/>
          </a:xfrm>
          <a:prstGeom prst="rect">
            <a:avLst/>
          </a:prstGeom>
          <a:noFill/>
        </p:spPr>
        <p:txBody>
          <a:bodyPr wrap="square" rtlCol="0">
            <a:spAutoFit/>
          </a:bodyPr>
          <a:lstStyle/>
          <a:p>
            <a:r>
              <a:rPr lang="en-NZ" sz="1400"/>
              <a:t>For safety purposes the user will be prompted to confirm correct fitment of a cooler before proceeding to the cooling stage. </a:t>
            </a:r>
            <a:br>
              <a:rPr lang="en-NZ" sz="1400"/>
            </a:br>
            <a:r>
              <a:rPr lang="en-NZ" sz="1400"/>
              <a:t>If any option other than passive cooling is selected then the pump will then run to recirculate the wort. The system will then attempt to bring the wort to a user defined temperature, notifying the user once this occurs.</a:t>
            </a:r>
            <a:endParaRPr lang="en-NZ" sz="200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1" name="TextBox 70">
            <a:extLst>
              <a:ext uri="{FF2B5EF4-FFF2-40B4-BE49-F238E27FC236}">
                <a16:creationId xmlns:a16="http://schemas.microsoft.com/office/drawing/2014/main" id="{660FEE5D-97C9-4CA3-B2FA-96F8849D75C6}"/>
              </a:ext>
            </a:extLst>
          </p:cNvPr>
          <p:cNvSpPr txBox="1"/>
          <p:nvPr/>
        </p:nvSpPr>
        <p:spPr>
          <a:xfrm>
            <a:off x="6438742" y="2378259"/>
            <a:ext cx="3281746" cy="2554545"/>
          </a:xfrm>
          <a:prstGeom prst="rect">
            <a:avLst/>
          </a:prstGeom>
          <a:noFill/>
        </p:spPr>
        <p:txBody>
          <a:bodyPr wrap="square" rtlCol="0">
            <a:spAutoFit/>
          </a:bodyPr>
          <a:lstStyle/>
          <a:p>
            <a:r>
              <a:rPr lang="en-NZ" sz="1600"/>
              <a:t>Multiple options exist for cooling the wort depending on the users equipment and preference. The wort can be cooled by connecting an external cooler (Immersion *shown above*, counterflow or plate chillers) in place of the mash tun, internally by a counterflow chiller or transferred hot to the fermenter and cooled passively.</a:t>
            </a:r>
            <a:endParaRPr lang="en-NZ" sz="2400"/>
          </a:p>
        </p:txBody>
      </p:sp>
      <p:sp>
        <p:nvSpPr>
          <p:cNvPr id="74" name="TextBox 73">
            <a:extLst>
              <a:ext uri="{FF2B5EF4-FFF2-40B4-BE49-F238E27FC236}">
                <a16:creationId xmlns:a16="http://schemas.microsoft.com/office/drawing/2014/main" id="{F7B1D32D-ADFB-4647-B22A-7C84B2FDD08E}"/>
              </a:ext>
            </a:extLst>
          </p:cNvPr>
          <p:cNvSpPr txBox="1"/>
          <p:nvPr/>
        </p:nvSpPr>
        <p:spPr>
          <a:xfrm>
            <a:off x="6425062" y="2342555"/>
            <a:ext cx="3281746" cy="2308324"/>
          </a:xfrm>
          <a:prstGeom prst="rect">
            <a:avLst/>
          </a:prstGeom>
          <a:noFill/>
        </p:spPr>
        <p:txBody>
          <a:bodyPr wrap="square" rtlCol="0">
            <a:spAutoFit/>
          </a:bodyPr>
          <a:lstStyle/>
          <a:p>
            <a:r>
              <a:rPr lang="en-NZ" sz="1600"/>
              <a:t>If this temperature is unable to be reached e.g. the cooling water used is at a higher temperature than the target cooling temperature. Then the user will be notified that the cooling process has stalled. They can either select to finish the process there, or adjust the temperature of the cooling water and continue the process.</a:t>
            </a:r>
            <a:endParaRPr lang="en-NZ" sz="2400"/>
          </a:p>
        </p:txBody>
      </p:sp>
    </p:spTree>
    <p:extLst>
      <p:ext uri="{BB962C8B-B14F-4D97-AF65-F5344CB8AC3E}">
        <p14:creationId xmlns:p14="http://schemas.microsoft.com/office/powerpoint/2010/main" val="89011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9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1" grpId="1"/>
      <p:bldP spid="71" grpId="0"/>
      <p:bldP spid="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ylinder 91">
            <a:extLst>
              <a:ext uri="{FF2B5EF4-FFF2-40B4-BE49-F238E27FC236}">
                <a16:creationId xmlns:a16="http://schemas.microsoft.com/office/drawing/2014/main" id="{612F9D29-7FA7-404F-B102-44A26AADCE71}"/>
              </a:ext>
            </a:extLst>
          </p:cNvPr>
          <p:cNvSpPr/>
          <p:nvPr/>
        </p:nvSpPr>
        <p:spPr>
          <a:xfrm>
            <a:off x="230016" y="2087960"/>
            <a:ext cx="1301395" cy="1870751"/>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70" name="Cylinder 69">
            <a:extLst>
              <a:ext uri="{FF2B5EF4-FFF2-40B4-BE49-F238E27FC236}">
                <a16:creationId xmlns:a16="http://schemas.microsoft.com/office/drawing/2014/main" id="{5AA3D119-45B5-46D7-8C6B-11F7A00A82AC}"/>
              </a:ext>
            </a:extLst>
          </p:cNvPr>
          <p:cNvSpPr/>
          <p:nvPr/>
        </p:nvSpPr>
        <p:spPr>
          <a:xfrm>
            <a:off x="1694000" y="3311252"/>
            <a:ext cx="2399334" cy="2865654"/>
          </a:xfrm>
          <a:prstGeom prst="can">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4808" y="99871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256" y="1777030"/>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33577" y="5308463"/>
            <a:ext cx="1057283" cy="895357"/>
          </a:xfrm>
          <a:prstGeom prst="rect">
            <a:avLst/>
          </a:prstGeom>
        </p:spPr>
      </p:pic>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46891" y="1093215"/>
            <a:ext cx="64952" cy="14771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1" y="352251"/>
            <a:ext cx="2837793" cy="461665"/>
          </a:xfrm>
          <a:prstGeom prst="rect">
            <a:avLst/>
          </a:prstGeom>
          <a:noFill/>
        </p:spPr>
        <p:txBody>
          <a:bodyPr wrap="square" rtlCol="0">
            <a:spAutoFit/>
          </a:bodyPr>
          <a:lstStyle/>
          <a:p>
            <a:r>
              <a:rPr lang="en-NZ" sz="2400" b="1">
                <a:solidFill>
                  <a:srgbClr val="FF0000"/>
                </a:solidFill>
              </a:rPr>
              <a:t>Stage 6: Transfer</a:t>
            </a:r>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2900606" y="2035998"/>
            <a:ext cx="965494" cy="338554"/>
          </a:xfrm>
          <a:prstGeom prst="rect">
            <a:avLst/>
          </a:prstGeom>
          <a:noFill/>
        </p:spPr>
        <p:txBody>
          <a:bodyPr wrap="square" rtlCol="0">
            <a:spAutoFit/>
          </a:bodyPr>
          <a:lstStyle/>
          <a:p>
            <a:r>
              <a:rPr lang="en-NZ" sz="1600">
                <a:solidFill>
                  <a:srgbClr val="00B050"/>
                </a:solidFill>
              </a:rPr>
              <a:t>Output 1</a:t>
            </a:r>
            <a:endParaRPr lang="en-NZ" sz="2400">
              <a:solidFill>
                <a:srgbClr val="00B050"/>
              </a:solidFill>
            </a:endParaRPr>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41589" y="108742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60914" y="108591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2" name="Rectangle 71">
            <a:extLst>
              <a:ext uri="{FF2B5EF4-FFF2-40B4-BE49-F238E27FC236}">
                <a16:creationId xmlns:a16="http://schemas.microsoft.com/office/drawing/2014/main" id="{CECBF168-1682-4B53-B5E2-84F396A4EB42}"/>
              </a:ext>
            </a:extLst>
          </p:cNvPr>
          <p:cNvSpPr/>
          <p:nvPr/>
        </p:nvSpPr>
        <p:spPr>
          <a:xfrm flipH="1">
            <a:off x="5580745" y="2341895"/>
            <a:ext cx="91737" cy="34354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1" name="Rectangle 80">
            <a:extLst>
              <a:ext uri="{FF2B5EF4-FFF2-40B4-BE49-F238E27FC236}">
                <a16:creationId xmlns:a16="http://schemas.microsoft.com/office/drawing/2014/main" id="{2A33B0A5-9B85-4526-A241-43937D2DFDFE}"/>
              </a:ext>
            </a:extLst>
          </p:cNvPr>
          <p:cNvSpPr/>
          <p:nvPr/>
        </p:nvSpPr>
        <p:spPr>
          <a:xfrm>
            <a:off x="5589191" y="5033861"/>
            <a:ext cx="74347" cy="5989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Rectangle 81">
            <a:extLst>
              <a:ext uri="{FF2B5EF4-FFF2-40B4-BE49-F238E27FC236}">
                <a16:creationId xmlns:a16="http://schemas.microsoft.com/office/drawing/2014/main" id="{8CB884E7-38D3-4140-B734-BAD89E2ABF75}"/>
              </a:ext>
            </a:extLst>
          </p:cNvPr>
          <p:cNvSpPr/>
          <p:nvPr/>
        </p:nvSpPr>
        <p:spPr>
          <a:xfrm>
            <a:off x="5587305" y="4450520"/>
            <a:ext cx="78480" cy="120086"/>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3" name="Rectangle 82">
            <a:extLst>
              <a:ext uri="{FF2B5EF4-FFF2-40B4-BE49-F238E27FC236}">
                <a16:creationId xmlns:a16="http://schemas.microsoft.com/office/drawing/2014/main" id="{48BA711C-BD5F-426E-AD35-A9EA6C5F0C43}"/>
              </a:ext>
            </a:extLst>
          </p:cNvPr>
          <p:cNvSpPr/>
          <p:nvPr/>
        </p:nvSpPr>
        <p:spPr>
          <a:xfrm flipH="1">
            <a:off x="5594144" y="3798870"/>
            <a:ext cx="78479" cy="184743"/>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4" name="Rectangle 83">
            <a:extLst>
              <a:ext uri="{FF2B5EF4-FFF2-40B4-BE49-F238E27FC236}">
                <a16:creationId xmlns:a16="http://schemas.microsoft.com/office/drawing/2014/main" id="{972EA81F-89E9-4D1D-A2A6-6D8E0569A4C1}"/>
              </a:ext>
            </a:extLst>
          </p:cNvPr>
          <p:cNvSpPr/>
          <p:nvPr/>
        </p:nvSpPr>
        <p:spPr>
          <a:xfrm flipH="1">
            <a:off x="5586803" y="3167925"/>
            <a:ext cx="92517" cy="15074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0AF3A698-B64E-4DDB-83A5-20246F17A7A4}"/>
              </a:ext>
            </a:extLst>
          </p:cNvPr>
          <p:cNvSpPr/>
          <p:nvPr/>
        </p:nvSpPr>
        <p:spPr>
          <a:xfrm>
            <a:off x="4820927" y="2130078"/>
            <a:ext cx="605172" cy="6339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6" name="Rectangle 85">
            <a:extLst>
              <a:ext uri="{FF2B5EF4-FFF2-40B4-BE49-F238E27FC236}">
                <a16:creationId xmlns:a16="http://schemas.microsoft.com/office/drawing/2014/main" id="{E357BFE3-ED01-4F38-8C34-C4D353F109C9}"/>
              </a:ext>
            </a:extLst>
          </p:cNvPr>
          <p:cNvSpPr/>
          <p:nvPr/>
        </p:nvSpPr>
        <p:spPr>
          <a:xfrm>
            <a:off x="4819854" y="1164051"/>
            <a:ext cx="61321" cy="1023195"/>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7" name="Rectangle 86">
            <a:extLst>
              <a:ext uri="{FF2B5EF4-FFF2-40B4-BE49-F238E27FC236}">
                <a16:creationId xmlns:a16="http://schemas.microsoft.com/office/drawing/2014/main" id="{448072A8-B88A-41CB-9A99-8C7F2BC9B675}"/>
              </a:ext>
            </a:extLst>
          </p:cNvPr>
          <p:cNvSpPr/>
          <p:nvPr/>
        </p:nvSpPr>
        <p:spPr>
          <a:xfrm>
            <a:off x="4541589" y="1091363"/>
            <a:ext cx="737929"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8" name="Rectangle 87">
            <a:extLst>
              <a:ext uri="{FF2B5EF4-FFF2-40B4-BE49-F238E27FC236}">
                <a16:creationId xmlns:a16="http://schemas.microsoft.com/office/drawing/2014/main" id="{1BBA35BE-53F2-4BE5-9D2B-2CEBDA748EF5}"/>
              </a:ext>
            </a:extLst>
          </p:cNvPr>
          <p:cNvSpPr/>
          <p:nvPr/>
        </p:nvSpPr>
        <p:spPr>
          <a:xfrm>
            <a:off x="2848346" y="1085918"/>
            <a:ext cx="561940" cy="6525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9" name="Rectangle 88">
            <a:extLst>
              <a:ext uri="{FF2B5EF4-FFF2-40B4-BE49-F238E27FC236}">
                <a16:creationId xmlns:a16="http://schemas.microsoft.com/office/drawing/2014/main" id="{233FF75B-3E10-4DE5-92D5-C0E1535C7649}"/>
              </a:ext>
            </a:extLst>
          </p:cNvPr>
          <p:cNvSpPr/>
          <p:nvPr/>
        </p:nvSpPr>
        <p:spPr>
          <a:xfrm>
            <a:off x="2850421" y="1102989"/>
            <a:ext cx="76201" cy="2591978"/>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0" name="Rectangle 89">
            <a:extLst>
              <a:ext uri="{FF2B5EF4-FFF2-40B4-BE49-F238E27FC236}">
                <a16:creationId xmlns:a16="http://schemas.microsoft.com/office/drawing/2014/main" id="{0EB003E4-D40E-471D-B996-16F486754CC9}"/>
              </a:ext>
            </a:extLst>
          </p:cNvPr>
          <p:cNvSpPr/>
          <p:nvPr/>
        </p:nvSpPr>
        <p:spPr>
          <a:xfrm>
            <a:off x="4040986" y="5812203"/>
            <a:ext cx="1370613"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91" name="TextBox 90">
            <a:extLst>
              <a:ext uri="{FF2B5EF4-FFF2-40B4-BE49-F238E27FC236}">
                <a16:creationId xmlns:a16="http://schemas.microsoft.com/office/drawing/2014/main" id="{096A9F62-A29E-4D43-BE82-B4D481D669D0}"/>
              </a:ext>
            </a:extLst>
          </p:cNvPr>
          <p:cNvSpPr txBox="1"/>
          <p:nvPr/>
        </p:nvSpPr>
        <p:spPr>
          <a:xfrm>
            <a:off x="6436109" y="2394756"/>
            <a:ext cx="3281746" cy="2554545"/>
          </a:xfrm>
          <a:prstGeom prst="rect">
            <a:avLst/>
          </a:prstGeom>
          <a:noFill/>
        </p:spPr>
        <p:txBody>
          <a:bodyPr wrap="square" rtlCol="0">
            <a:spAutoFit/>
          </a:bodyPr>
          <a:lstStyle/>
          <a:p>
            <a:r>
              <a:rPr lang="en-NZ" sz="1600"/>
              <a:t>After the cooling phase is complete the pump will turn off. </a:t>
            </a:r>
            <a:br>
              <a:rPr lang="en-NZ" sz="1600"/>
            </a:br>
            <a:r>
              <a:rPr lang="en-NZ" sz="1600"/>
              <a:t>The user will be prompted to ensure output 1 is not below the surface of the wort in the brew kettle. This will allow air to be drawn into the lines and the wort to be drained back into the kettle. (This will drain any wort that is higher than the wort level in the kettle)</a:t>
            </a:r>
            <a:endParaRPr lang="en-NZ" sz="2400"/>
          </a:p>
        </p:txBody>
      </p:sp>
      <p:pic>
        <p:nvPicPr>
          <p:cNvPr id="99" name="Picture 98" descr="A picture containing screw&#10;&#10;Description automatically generated">
            <a:extLst>
              <a:ext uri="{FF2B5EF4-FFF2-40B4-BE49-F238E27FC236}">
                <a16:creationId xmlns:a16="http://schemas.microsoft.com/office/drawing/2014/main" id="{EDD715FA-8350-4670-B928-D1BB38E504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6200000">
            <a:off x="7644174" y="691453"/>
            <a:ext cx="1519464" cy="1613496"/>
          </a:xfrm>
          <a:prstGeom prst="rect">
            <a:avLst/>
          </a:prstGeom>
        </p:spPr>
      </p:pic>
      <p:sp>
        <p:nvSpPr>
          <p:cNvPr id="100" name="Rectangle 99">
            <a:extLst>
              <a:ext uri="{FF2B5EF4-FFF2-40B4-BE49-F238E27FC236}">
                <a16:creationId xmlns:a16="http://schemas.microsoft.com/office/drawing/2014/main" id="{D73EC3C2-CC74-467F-8263-AA1BEE51DEBD}"/>
              </a:ext>
            </a:extLst>
          </p:cNvPr>
          <p:cNvSpPr/>
          <p:nvPr/>
        </p:nvSpPr>
        <p:spPr>
          <a:xfrm>
            <a:off x="5825113" y="2087960"/>
            <a:ext cx="1926610" cy="11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2" name="Rectangle 101">
            <a:extLst>
              <a:ext uri="{FF2B5EF4-FFF2-40B4-BE49-F238E27FC236}">
                <a16:creationId xmlns:a16="http://schemas.microsoft.com/office/drawing/2014/main" id="{E58F4B2A-389C-494E-9819-FF8321E61916}"/>
              </a:ext>
            </a:extLst>
          </p:cNvPr>
          <p:cNvSpPr/>
          <p:nvPr/>
        </p:nvSpPr>
        <p:spPr>
          <a:xfrm>
            <a:off x="7022310" y="834980"/>
            <a:ext cx="727324" cy="103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5" name="Rectangle 104">
            <a:extLst>
              <a:ext uri="{FF2B5EF4-FFF2-40B4-BE49-F238E27FC236}">
                <a16:creationId xmlns:a16="http://schemas.microsoft.com/office/drawing/2014/main" id="{4D8D2DB1-E22C-4480-9528-D05A1EF7891E}"/>
              </a:ext>
            </a:extLst>
          </p:cNvPr>
          <p:cNvSpPr/>
          <p:nvPr/>
        </p:nvSpPr>
        <p:spPr>
          <a:xfrm>
            <a:off x="7022310" y="825161"/>
            <a:ext cx="83102" cy="3563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7" name="Rectangle 106">
            <a:extLst>
              <a:ext uri="{FF2B5EF4-FFF2-40B4-BE49-F238E27FC236}">
                <a16:creationId xmlns:a16="http://schemas.microsoft.com/office/drawing/2014/main" id="{E356D23D-FE4B-42A5-A92D-28184891221A}"/>
              </a:ext>
            </a:extLst>
          </p:cNvPr>
          <p:cNvSpPr/>
          <p:nvPr/>
        </p:nvSpPr>
        <p:spPr>
          <a:xfrm>
            <a:off x="5512157" y="1101144"/>
            <a:ext cx="1587977" cy="76371"/>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8" name="Rectangle 107">
            <a:extLst>
              <a:ext uri="{FF2B5EF4-FFF2-40B4-BE49-F238E27FC236}">
                <a16:creationId xmlns:a16="http://schemas.microsoft.com/office/drawing/2014/main" id="{1A6C6AB5-A5A5-4863-AA4F-CD126B6DEAE3}"/>
              </a:ext>
            </a:extLst>
          </p:cNvPr>
          <p:cNvSpPr/>
          <p:nvPr/>
        </p:nvSpPr>
        <p:spPr>
          <a:xfrm>
            <a:off x="5827620" y="2112617"/>
            <a:ext cx="1941854" cy="7749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9" name="Rectangle 108">
            <a:extLst>
              <a:ext uri="{FF2B5EF4-FFF2-40B4-BE49-F238E27FC236}">
                <a16:creationId xmlns:a16="http://schemas.microsoft.com/office/drawing/2014/main" id="{FE88C43B-BBEE-4502-AE01-89B030EDB47B}"/>
              </a:ext>
            </a:extLst>
          </p:cNvPr>
          <p:cNvSpPr/>
          <p:nvPr/>
        </p:nvSpPr>
        <p:spPr>
          <a:xfrm>
            <a:off x="7024818" y="842908"/>
            <a:ext cx="744656" cy="7833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0" name="Rectangle 109">
            <a:extLst>
              <a:ext uri="{FF2B5EF4-FFF2-40B4-BE49-F238E27FC236}">
                <a16:creationId xmlns:a16="http://schemas.microsoft.com/office/drawing/2014/main" id="{660DD35B-5E16-4409-8F38-4EE5F1BCA9BF}"/>
              </a:ext>
            </a:extLst>
          </p:cNvPr>
          <p:cNvSpPr/>
          <p:nvPr/>
        </p:nvSpPr>
        <p:spPr>
          <a:xfrm>
            <a:off x="7024818" y="833089"/>
            <a:ext cx="83102" cy="356389"/>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TextBox 74">
            <a:extLst>
              <a:ext uri="{FF2B5EF4-FFF2-40B4-BE49-F238E27FC236}">
                <a16:creationId xmlns:a16="http://schemas.microsoft.com/office/drawing/2014/main" id="{A5117526-FC37-4A05-9AA6-A2D7FDE36B53}"/>
              </a:ext>
            </a:extLst>
          </p:cNvPr>
          <p:cNvSpPr txBox="1"/>
          <p:nvPr/>
        </p:nvSpPr>
        <p:spPr>
          <a:xfrm>
            <a:off x="5063559" y="723487"/>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76" name="TextBox 75">
            <a:extLst>
              <a:ext uri="{FF2B5EF4-FFF2-40B4-BE49-F238E27FC236}">
                <a16:creationId xmlns:a16="http://schemas.microsoft.com/office/drawing/2014/main" id="{20468309-0670-4445-9F65-7066C25D9716}"/>
              </a:ext>
            </a:extLst>
          </p:cNvPr>
          <p:cNvSpPr txBox="1"/>
          <p:nvPr/>
        </p:nvSpPr>
        <p:spPr>
          <a:xfrm>
            <a:off x="6440455" y="2448800"/>
            <a:ext cx="3281746" cy="830997"/>
          </a:xfrm>
          <a:prstGeom prst="rect">
            <a:avLst/>
          </a:prstGeom>
          <a:noFill/>
        </p:spPr>
        <p:txBody>
          <a:bodyPr wrap="square" rtlCol="0">
            <a:spAutoFit/>
          </a:bodyPr>
          <a:lstStyle/>
          <a:p>
            <a:r>
              <a:rPr lang="en-NZ" sz="1600"/>
              <a:t>Valve 2 will then change outputs and valve 3 will close with the remaining wort draining back into the kettle.</a:t>
            </a:r>
            <a:endParaRPr lang="en-NZ" sz="2400"/>
          </a:p>
        </p:txBody>
      </p:sp>
      <p:sp>
        <p:nvSpPr>
          <p:cNvPr id="77" name="TextBox 76">
            <a:extLst>
              <a:ext uri="{FF2B5EF4-FFF2-40B4-BE49-F238E27FC236}">
                <a16:creationId xmlns:a16="http://schemas.microsoft.com/office/drawing/2014/main" id="{1E4594EA-3A00-4419-86DE-4B8BD9A2952E}"/>
              </a:ext>
            </a:extLst>
          </p:cNvPr>
          <p:cNvSpPr txBox="1"/>
          <p:nvPr/>
        </p:nvSpPr>
        <p:spPr>
          <a:xfrm>
            <a:off x="6483548" y="2423588"/>
            <a:ext cx="3281746" cy="2062103"/>
          </a:xfrm>
          <a:prstGeom prst="rect">
            <a:avLst/>
          </a:prstGeom>
          <a:noFill/>
        </p:spPr>
        <p:txBody>
          <a:bodyPr wrap="square" rtlCol="0">
            <a:spAutoFit/>
          </a:bodyPr>
          <a:lstStyle/>
          <a:p>
            <a:r>
              <a:rPr lang="en-NZ" sz="1600"/>
              <a:t>At this stage the user can either select a pumped transfer to their fermenter (Kettle Output – Output 1) *shown above* or a manual transfer (valve 1 allows direct pass trough from Kettle Output – Input 1) if the user doesn’t want wort remaining in the lines.</a:t>
            </a:r>
            <a:endParaRPr lang="en-NZ" sz="2400"/>
          </a:p>
        </p:txBody>
      </p:sp>
      <p:sp>
        <p:nvSpPr>
          <p:cNvPr id="78" name="TextBox 77">
            <a:extLst>
              <a:ext uri="{FF2B5EF4-FFF2-40B4-BE49-F238E27FC236}">
                <a16:creationId xmlns:a16="http://schemas.microsoft.com/office/drawing/2014/main" id="{AAEE3C65-D469-44CC-B4E1-6004A2F21C67}"/>
              </a:ext>
            </a:extLst>
          </p:cNvPr>
          <p:cNvSpPr txBox="1"/>
          <p:nvPr/>
        </p:nvSpPr>
        <p:spPr>
          <a:xfrm>
            <a:off x="4075479" y="5264014"/>
            <a:ext cx="809079" cy="584775"/>
          </a:xfrm>
          <a:prstGeom prst="rect">
            <a:avLst/>
          </a:prstGeom>
          <a:noFill/>
        </p:spPr>
        <p:txBody>
          <a:bodyPr wrap="square" rtlCol="0">
            <a:spAutoFit/>
          </a:bodyPr>
          <a:lstStyle/>
          <a:p>
            <a:r>
              <a:rPr lang="en-NZ" sz="1600">
                <a:solidFill>
                  <a:srgbClr val="00B050"/>
                </a:solidFill>
              </a:rPr>
              <a:t>Kettle Output</a:t>
            </a:r>
            <a:endParaRPr lang="en-NZ" sz="2400">
              <a:solidFill>
                <a:srgbClr val="00B050"/>
              </a:solidFill>
            </a:endParaRPr>
          </a:p>
        </p:txBody>
      </p:sp>
      <p:sp>
        <p:nvSpPr>
          <p:cNvPr id="79" name="Cylinder 78">
            <a:extLst>
              <a:ext uri="{FF2B5EF4-FFF2-40B4-BE49-F238E27FC236}">
                <a16:creationId xmlns:a16="http://schemas.microsoft.com/office/drawing/2014/main" id="{4DA90EC3-7453-4505-97CE-05DDFCE7B271}"/>
              </a:ext>
            </a:extLst>
          </p:cNvPr>
          <p:cNvSpPr/>
          <p:nvPr/>
        </p:nvSpPr>
        <p:spPr>
          <a:xfrm>
            <a:off x="233522" y="1888355"/>
            <a:ext cx="1301395" cy="20669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Fermenter</a:t>
            </a:r>
          </a:p>
        </p:txBody>
      </p:sp>
      <p:sp>
        <p:nvSpPr>
          <p:cNvPr id="93" name="Rectangle 92">
            <a:extLst>
              <a:ext uri="{FF2B5EF4-FFF2-40B4-BE49-F238E27FC236}">
                <a16:creationId xmlns:a16="http://schemas.microsoft.com/office/drawing/2014/main" id="{BEEF44CC-12BC-444F-AB47-11317DBFEFF5}"/>
              </a:ext>
            </a:extLst>
          </p:cNvPr>
          <p:cNvSpPr/>
          <p:nvPr/>
        </p:nvSpPr>
        <p:spPr>
          <a:xfrm>
            <a:off x="853743" y="1088264"/>
            <a:ext cx="2067982" cy="813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4" name="Rectangle 93">
            <a:extLst>
              <a:ext uri="{FF2B5EF4-FFF2-40B4-BE49-F238E27FC236}">
                <a16:creationId xmlns:a16="http://schemas.microsoft.com/office/drawing/2014/main" id="{086A69D5-A8F3-4C6A-B8C5-1D06CCAC798A}"/>
              </a:ext>
            </a:extLst>
          </p:cNvPr>
          <p:cNvSpPr/>
          <p:nvPr/>
        </p:nvSpPr>
        <p:spPr>
          <a:xfrm>
            <a:off x="858438" y="1089010"/>
            <a:ext cx="73567" cy="9443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4" name="Rectangle 73">
            <a:extLst>
              <a:ext uri="{FF2B5EF4-FFF2-40B4-BE49-F238E27FC236}">
                <a16:creationId xmlns:a16="http://schemas.microsoft.com/office/drawing/2014/main" id="{1C5CCD8A-75C9-4DB0-BF16-AC6001B443E9}"/>
              </a:ext>
            </a:extLst>
          </p:cNvPr>
          <p:cNvSpPr/>
          <p:nvPr/>
        </p:nvSpPr>
        <p:spPr>
          <a:xfrm>
            <a:off x="861972" y="1093215"/>
            <a:ext cx="70033" cy="940132"/>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411C0193-FC83-444E-B9CA-5E67394616DC}"/>
              </a:ext>
            </a:extLst>
          </p:cNvPr>
          <p:cNvSpPr/>
          <p:nvPr/>
        </p:nvSpPr>
        <p:spPr>
          <a:xfrm>
            <a:off x="927674" y="1084874"/>
            <a:ext cx="2504814" cy="82574"/>
          </a:xfrm>
          <a:prstGeom prst="rect">
            <a:avLst/>
          </a:prstGeom>
          <a:solidFill>
            <a:srgbClr val="CC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331781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9"/>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8"/>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87"/>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72"/>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08"/>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07"/>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0"/>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09"/>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8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65"/>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67"/>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51"/>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50"/>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6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6"/>
                                        </p:tgtEl>
                                        <p:attrNameLst>
                                          <p:attrName>style.visibility</p:attrName>
                                        </p:attrNameLst>
                                      </p:cBhvr>
                                      <p:to>
                                        <p:strVal val="visible"/>
                                      </p:to>
                                    </p:set>
                                  </p:childTnLst>
                                </p:cTn>
                              </p:par>
                              <p:par>
                                <p:cTn id="37" presetID="1" presetClass="exit" presetSubtype="0" fill="hold" grpId="0" nodeType="withEffect">
                                  <p:stCondLst>
                                    <p:cond delay="0"/>
                                  </p:stCondLst>
                                  <p:childTnLst>
                                    <p:set>
                                      <p:cBhvr>
                                        <p:cTn id="38" dur="1" fill="hold">
                                          <p:stCondLst>
                                            <p:cond delay="0"/>
                                          </p:stCondLst>
                                        </p:cTn>
                                        <p:tgtEl>
                                          <p:spTgt spid="9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73"/>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85"/>
                                        </p:tgtEl>
                                        <p:attrNameLst>
                                          <p:attrName>style.visibility</p:attrName>
                                        </p:attrNameLst>
                                      </p:cBhvr>
                                      <p:to>
                                        <p:strVal val="hidden"/>
                                      </p:to>
                                    </p:set>
                                  </p:childTnLst>
                                </p:cTn>
                              </p:par>
                              <p:par>
                                <p:cTn id="43" presetID="1" presetClass="exit" presetSubtype="0" fill="hold" grpId="0" nodeType="withEffect">
                                  <p:stCondLst>
                                    <p:cond delay="0"/>
                                  </p:stCondLst>
                                  <p:childTnLst>
                                    <p:set>
                                      <p:cBhvr>
                                        <p:cTn id="44" dur="1" fill="hold">
                                          <p:stCondLst>
                                            <p:cond delay="0"/>
                                          </p:stCondLst>
                                        </p:cTn>
                                        <p:tgtEl>
                                          <p:spTgt spid="86"/>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76"/>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77"/>
                                        </p:tgtEl>
                                        <p:attrNameLst>
                                          <p:attrName>style.visibility</p:attrName>
                                        </p:attrNameLst>
                                      </p:cBhvr>
                                      <p:to>
                                        <p:strVal val="visible"/>
                                      </p:to>
                                    </p:set>
                                  </p:childTnLst>
                                </p:cTn>
                              </p:par>
                              <p:par>
                                <p:cTn id="53" presetID="1" presetClass="exit"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1" nodeType="clickEffect">
                                  <p:stCondLst>
                                    <p:cond delay="0"/>
                                  </p:stCondLst>
                                  <p:childTnLst>
                                    <p:set>
                                      <p:cBhvr>
                                        <p:cTn id="62" dur="1" fill="hold">
                                          <p:stCondLst>
                                            <p:cond delay="0"/>
                                          </p:stCondLst>
                                        </p:cTn>
                                        <p:tgtEl>
                                          <p:spTgt spid="87"/>
                                        </p:tgtEl>
                                        <p:attrNameLst>
                                          <p:attrName>style.visibility</p:attrName>
                                        </p:attrNameLst>
                                      </p:cBhvr>
                                      <p:to>
                                        <p:strVal val="visible"/>
                                      </p:to>
                                    </p:set>
                                  </p:childTnLst>
                                </p:cTn>
                              </p:par>
                              <p:par>
                                <p:cTn id="63" presetID="1" presetClass="entr" presetSubtype="0" fill="hold" grpId="1" nodeType="withEffect">
                                  <p:stCondLst>
                                    <p:cond delay="0"/>
                                  </p:stCondLst>
                                  <p:childTnLst>
                                    <p:set>
                                      <p:cBhvr>
                                        <p:cTn id="64" dur="1" fill="hold">
                                          <p:stCondLst>
                                            <p:cond delay="0"/>
                                          </p:stCondLst>
                                        </p:cTn>
                                        <p:tgtEl>
                                          <p:spTgt spid="72"/>
                                        </p:tgtEl>
                                        <p:attrNameLst>
                                          <p:attrName>style.visibility</p:attrName>
                                        </p:attrNameLst>
                                      </p:cBhvr>
                                      <p:to>
                                        <p:strVal val="visible"/>
                                      </p:to>
                                    </p:set>
                                  </p:childTnLst>
                                </p:cTn>
                              </p:par>
                              <p:par>
                                <p:cTn id="65" presetID="1" presetClass="entr" presetSubtype="0" fill="hold" grpId="1" nodeType="withEffect">
                                  <p:stCondLst>
                                    <p:cond delay="0"/>
                                  </p:stCondLst>
                                  <p:childTnLst>
                                    <p:set>
                                      <p:cBhvr>
                                        <p:cTn id="66" dur="1" fill="hold">
                                          <p:stCondLst>
                                            <p:cond delay="0"/>
                                          </p:stCondLst>
                                        </p:cTn>
                                        <p:tgtEl>
                                          <p:spTgt spid="84"/>
                                        </p:tgtEl>
                                        <p:attrNameLst>
                                          <p:attrName>style.visibility</p:attrName>
                                        </p:attrNameLst>
                                      </p:cBhvr>
                                      <p:to>
                                        <p:strVal val="visible"/>
                                      </p:to>
                                    </p:set>
                                  </p:childTnLst>
                                </p:cTn>
                              </p:par>
                              <p:par>
                                <p:cTn id="67" presetID="1" presetClass="entr" presetSubtype="0" fill="hold" grpId="1" nodeType="withEffect">
                                  <p:stCondLst>
                                    <p:cond delay="0"/>
                                  </p:stCondLst>
                                  <p:childTnLst>
                                    <p:set>
                                      <p:cBhvr>
                                        <p:cTn id="68" dur="1" fill="hold">
                                          <p:stCondLst>
                                            <p:cond delay="0"/>
                                          </p:stCondLst>
                                        </p:cTn>
                                        <p:tgtEl>
                                          <p:spTgt spid="85"/>
                                        </p:tgtEl>
                                        <p:attrNameLst>
                                          <p:attrName>style.visibility</p:attrName>
                                        </p:attrNameLst>
                                      </p:cBhvr>
                                      <p:to>
                                        <p:strVal val="visible"/>
                                      </p:to>
                                    </p:set>
                                  </p:childTnLst>
                                </p:cTn>
                              </p:par>
                              <p:par>
                                <p:cTn id="69" presetID="1" presetClass="entr" presetSubtype="0" fill="hold" grpId="1" nodeType="withEffect">
                                  <p:stCondLst>
                                    <p:cond delay="0"/>
                                  </p:stCondLst>
                                  <p:childTnLst>
                                    <p:set>
                                      <p:cBhvr>
                                        <p:cTn id="70" dur="1" fill="hold">
                                          <p:stCondLst>
                                            <p:cond delay="0"/>
                                          </p:stCondLst>
                                        </p:cTn>
                                        <p:tgtEl>
                                          <p:spTgt spid="86"/>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4"/>
                                        </p:tgtEl>
                                        <p:attrNameLst>
                                          <p:attrName>style.visibility</p:attrName>
                                        </p:attrNameLst>
                                      </p:cBhvr>
                                      <p:to>
                                        <p:strVal val="visible"/>
                                      </p:to>
                                    </p:set>
                                  </p:childTnLst>
                                </p:cTn>
                              </p:par>
                              <p:par>
                                <p:cTn id="75" presetID="22" presetClass="exit" presetSubtype="1" fill="hold" grpId="0" nodeType="withEffect">
                                  <p:stCondLst>
                                    <p:cond delay="0"/>
                                  </p:stCondLst>
                                  <p:childTnLst>
                                    <p:animEffect transition="out" filter="wipe(up)">
                                      <p:cBhvr>
                                        <p:cTn id="76" dur="3000"/>
                                        <p:tgtEl>
                                          <p:spTgt spid="70"/>
                                        </p:tgtEl>
                                      </p:cBhvr>
                                    </p:animEffect>
                                    <p:set>
                                      <p:cBhvr>
                                        <p:cTn id="77" dur="1" fill="hold">
                                          <p:stCondLst>
                                            <p:cond delay="2999"/>
                                          </p:stCondLst>
                                        </p:cTn>
                                        <p:tgtEl>
                                          <p:spTgt spid="70"/>
                                        </p:tgtEl>
                                        <p:attrNameLst>
                                          <p:attrName>style.visibility</p:attrName>
                                        </p:attrNameLst>
                                      </p:cBhvr>
                                      <p:to>
                                        <p:strVal val="hidden"/>
                                      </p:to>
                                    </p:set>
                                  </p:childTnLst>
                                </p:cTn>
                              </p:par>
                              <p:par>
                                <p:cTn id="78" presetID="22" presetClass="entr" presetSubtype="4" fill="hold" grpId="0" nodeType="withEffect">
                                  <p:stCondLst>
                                    <p:cond delay="0"/>
                                  </p:stCondLst>
                                  <p:childTnLst>
                                    <p:set>
                                      <p:cBhvr>
                                        <p:cTn id="79" dur="1" fill="hold">
                                          <p:stCondLst>
                                            <p:cond delay="0"/>
                                          </p:stCondLst>
                                        </p:cTn>
                                        <p:tgtEl>
                                          <p:spTgt spid="92"/>
                                        </p:tgtEl>
                                        <p:attrNameLst>
                                          <p:attrName>style.visibility</p:attrName>
                                        </p:attrNameLst>
                                      </p:cBhvr>
                                      <p:to>
                                        <p:strVal val="visible"/>
                                      </p:to>
                                    </p:set>
                                    <p:animEffect transition="in" filter="wipe(down)">
                                      <p:cBhvr>
                                        <p:cTn id="80" dur="30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70" grpId="0" animBg="1"/>
      <p:bldP spid="46" grpId="0" animBg="1"/>
      <p:bldP spid="50" grpId="0" animBg="1"/>
      <p:bldP spid="51" grpId="0" animBg="1"/>
      <p:bldP spid="64" grpId="0" animBg="1"/>
      <p:bldP spid="65" grpId="0" animBg="1"/>
      <p:bldP spid="67" grpId="0" animBg="1"/>
      <p:bldP spid="72" grpId="0" animBg="1"/>
      <p:bldP spid="72" grpId="1" animBg="1"/>
      <p:bldP spid="84" grpId="0" animBg="1"/>
      <p:bldP spid="84" grpId="1" animBg="1"/>
      <p:bldP spid="85" grpId="0" animBg="1"/>
      <p:bldP spid="85" grpId="1" animBg="1"/>
      <p:bldP spid="86" grpId="0" animBg="1"/>
      <p:bldP spid="86" grpId="1" animBg="1"/>
      <p:bldP spid="87" grpId="0" animBg="1"/>
      <p:bldP spid="87" grpId="1" animBg="1"/>
      <p:bldP spid="88" grpId="0" animBg="1"/>
      <p:bldP spid="89" grpId="0" animBg="1"/>
      <p:bldP spid="91" grpId="0"/>
      <p:bldP spid="107" grpId="0" animBg="1"/>
      <p:bldP spid="108" grpId="0" animBg="1"/>
      <p:bldP spid="109" grpId="0" animBg="1"/>
      <p:bldP spid="110" grpId="0" animBg="1"/>
      <p:bldP spid="76" grpId="0"/>
      <p:bldP spid="76" grpId="1"/>
      <p:bldP spid="77" grpId="0"/>
      <p:bldP spid="93" grpId="0" animBg="1"/>
      <p:bldP spid="94" grpId="0" animBg="1"/>
      <p:bldP spid="74" grpId="0" animBg="1"/>
      <p:bldP spid="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Description automatically generated with medium confidence">
            <a:extLst>
              <a:ext uri="{FF2B5EF4-FFF2-40B4-BE49-F238E27FC236}">
                <a16:creationId xmlns:a16="http://schemas.microsoft.com/office/drawing/2014/main" id="{5AFFF5C1-8B31-45B9-8DEA-1C0629631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737" y="1014550"/>
            <a:ext cx="312482" cy="201729"/>
          </a:xfrm>
          <a:prstGeom prst="rect">
            <a:avLst/>
          </a:prstGeom>
        </p:spPr>
      </p:pic>
      <p:pic>
        <p:nvPicPr>
          <p:cNvPr id="3" name="Picture 2" descr="A picture containing rectangle&#10;&#10;Description automatically generated">
            <a:extLst>
              <a:ext uri="{FF2B5EF4-FFF2-40B4-BE49-F238E27FC236}">
                <a16:creationId xmlns:a16="http://schemas.microsoft.com/office/drawing/2014/main" id="{2FB08780-9860-4C18-B052-D87357F9AC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2009" y="999053"/>
            <a:ext cx="360239" cy="232796"/>
          </a:xfrm>
          <a:prstGeom prst="rect">
            <a:avLst/>
          </a:prstGeom>
        </p:spPr>
      </p:pic>
      <p:pic>
        <p:nvPicPr>
          <p:cNvPr id="154" name="Picture 153" descr="A picture containing icon&#10;&#10;Description automatically generated">
            <a:extLst>
              <a:ext uri="{FF2B5EF4-FFF2-40B4-BE49-F238E27FC236}">
                <a16:creationId xmlns:a16="http://schemas.microsoft.com/office/drawing/2014/main" id="{CC650A3B-BA1A-4051-99E3-E38921945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049610" y="1779727"/>
            <a:ext cx="1057283" cy="900924"/>
          </a:xfrm>
          <a:prstGeom prst="rect">
            <a:avLst/>
          </a:prstGeom>
        </p:spPr>
      </p:pic>
      <p:pic>
        <p:nvPicPr>
          <p:cNvPr id="73" name="Picture 72" descr="A picture containing icon&#10;&#10;Description automatically generated">
            <a:extLst>
              <a:ext uri="{FF2B5EF4-FFF2-40B4-BE49-F238E27FC236}">
                <a16:creationId xmlns:a16="http://schemas.microsoft.com/office/drawing/2014/main" id="{BCBD2FE8-17F6-482E-96E4-97899EEAE2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186" y="1778389"/>
            <a:ext cx="1057283" cy="900924"/>
          </a:xfrm>
          <a:prstGeom prst="rect">
            <a:avLst/>
          </a:prstGeom>
        </p:spPr>
      </p:pic>
      <p:pic>
        <p:nvPicPr>
          <p:cNvPr id="68" name="Picture 67" descr="A picture containing icon&#10;&#10;Description automatically generated">
            <a:extLst>
              <a:ext uri="{FF2B5EF4-FFF2-40B4-BE49-F238E27FC236}">
                <a16:creationId xmlns:a16="http://schemas.microsoft.com/office/drawing/2014/main" id="{6F824782-477B-45FD-B506-765920FE9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5141122" y="5308463"/>
            <a:ext cx="1057283" cy="895357"/>
          </a:xfrm>
          <a:prstGeom prst="rect">
            <a:avLst/>
          </a:prstGeom>
        </p:spPr>
      </p:pic>
      <p:pic>
        <p:nvPicPr>
          <p:cNvPr id="153" name="Picture 152" descr="A picture containing icon&#10;&#10;Description automatically generated">
            <a:extLst>
              <a:ext uri="{FF2B5EF4-FFF2-40B4-BE49-F238E27FC236}">
                <a16:creationId xmlns:a16="http://schemas.microsoft.com/office/drawing/2014/main" id="{CD144843-B73B-40E6-B7D4-A337A1FE10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5059410" y="5310526"/>
            <a:ext cx="1057283" cy="895357"/>
          </a:xfrm>
          <a:prstGeom prst="rect">
            <a:avLst/>
          </a:prstGeom>
        </p:spPr>
      </p:pic>
      <p:sp>
        <p:nvSpPr>
          <p:cNvPr id="49" name="Cylinder 48">
            <a:extLst>
              <a:ext uri="{FF2B5EF4-FFF2-40B4-BE49-F238E27FC236}">
                <a16:creationId xmlns:a16="http://schemas.microsoft.com/office/drawing/2014/main" id="{FE7501F8-7065-4EB5-B269-7625DA819C43}"/>
              </a:ext>
            </a:extLst>
          </p:cNvPr>
          <p:cNvSpPr/>
          <p:nvPr/>
        </p:nvSpPr>
        <p:spPr>
          <a:xfrm>
            <a:off x="1689852" y="3321692"/>
            <a:ext cx="2399334" cy="2865654"/>
          </a:xfrm>
          <a:prstGeom prst="ca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
        <p:nvSpPr>
          <p:cNvPr id="5" name="Rectangle: Rounded Corners 4">
            <a:extLst>
              <a:ext uri="{FF2B5EF4-FFF2-40B4-BE49-F238E27FC236}">
                <a16:creationId xmlns:a16="http://schemas.microsoft.com/office/drawing/2014/main" id="{F78E4356-0AAF-474D-8343-695FD1A8B7A4}"/>
              </a:ext>
            </a:extLst>
          </p:cNvPr>
          <p:cNvSpPr/>
          <p:nvPr/>
        </p:nvSpPr>
        <p:spPr>
          <a:xfrm>
            <a:off x="5105784" y="3976727"/>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Pump</a:t>
            </a:r>
          </a:p>
        </p:txBody>
      </p:sp>
      <p:sp>
        <p:nvSpPr>
          <p:cNvPr id="8" name="Rectangle 7">
            <a:extLst>
              <a:ext uri="{FF2B5EF4-FFF2-40B4-BE49-F238E27FC236}">
                <a16:creationId xmlns:a16="http://schemas.microsoft.com/office/drawing/2014/main" id="{518910D3-A968-493C-9E8D-F65B19EC61EC}"/>
              </a:ext>
            </a:extLst>
          </p:cNvPr>
          <p:cNvSpPr/>
          <p:nvPr/>
        </p:nvSpPr>
        <p:spPr>
          <a:xfrm>
            <a:off x="8613986" y="4668465"/>
            <a:ext cx="1881995" cy="1466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Sparge Tank or tap connection</a:t>
            </a:r>
          </a:p>
        </p:txBody>
      </p:sp>
      <p:sp>
        <p:nvSpPr>
          <p:cNvPr id="9" name="Rectangle 8">
            <a:extLst>
              <a:ext uri="{FF2B5EF4-FFF2-40B4-BE49-F238E27FC236}">
                <a16:creationId xmlns:a16="http://schemas.microsoft.com/office/drawing/2014/main" id="{BC72C2A5-3B6C-4BD9-9159-B3334FEC6C64}"/>
              </a:ext>
            </a:extLst>
          </p:cNvPr>
          <p:cNvSpPr/>
          <p:nvPr/>
        </p:nvSpPr>
        <p:spPr>
          <a:xfrm>
            <a:off x="7479103" y="723181"/>
            <a:ext cx="3388742" cy="1258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Mash Tun</a:t>
            </a:r>
          </a:p>
        </p:txBody>
      </p:sp>
      <p:sp>
        <p:nvSpPr>
          <p:cNvPr id="39" name="Rectangle: Rounded Corners 38">
            <a:extLst>
              <a:ext uri="{FF2B5EF4-FFF2-40B4-BE49-F238E27FC236}">
                <a16:creationId xmlns:a16="http://schemas.microsoft.com/office/drawing/2014/main" id="{E7DD6160-BC09-459D-8068-39A9149DE7A7}"/>
              </a:ext>
            </a:extLst>
          </p:cNvPr>
          <p:cNvSpPr/>
          <p:nvPr/>
        </p:nvSpPr>
        <p:spPr>
          <a:xfrm>
            <a:off x="5105784" y="4567105"/>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0" name="Rectangle 39">
            <a:extLst>
              <a:ext uri="{FF2B5EF4-FFF2-40B4-BE49-F238E27FC236}">
                <a16:creationId xmlns:a16="http://schemas.microsoft.com/office/drawing/2014/main" id="{908F610B-5433-460F-908F-2AE57CE2699D}"/>
              </a:ext>
            </a:extLst>
          </p:cNvPr>
          <p:cNvSpPr/>
          <p:nvPr/>
        </p:nvSpPr>
        <p:spPr>
          <a:xfrm>
            <a:off x="5598352" y="4454056"/>
            <a:ext cx="78480" cy="1200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1" name="Rectangle: Rounded Corners 40">
            <a:extLst>
              <a:ext uri="{FF2B5EF4-FFF2-40B4-BE49-F238E27FC236}">
                <a16:creationId xmlns:a16="http://schemas.microsoft.com/office/drawing/2014/main" id="{F70A76CE-5222-4FBC-BC4D-76AB2DDAEC2D}"/>
              </a:ext>
            </a:extLst>
          </p:cNvPr>
          <p:cNvSpPr/>
          <p:nvPr/>
        </p:nvSpPr>
        <p:spPr>
          <a:xfrm>
            <a:off x="5105784" y="3321692"/>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Needle valve</a:t>
            </a:r>
          </a:p>
        </p:txBody>
      </p:sp>
      <p:sp>
        <p:nvSpPr>
          <p:cNvPr id="42" name="Rectangle 41">
            <a:extLst>
              <a:ext uri="{FF2B5EF4-FFF2-40B4-BE49-F238E27FC236}">
                <a16:creationId xmlns:a16="http://schemas.microsoft.com/office/drawing/2014/main" id="{971E7B09-1342-4795-9A30-F8027705F029}"/>
              </a:ext>
            </a:extLst>
          </p:cNvPr>
          <p:cNvSpPr/>
          <p:nvPr/>
        </p:nvSpPr>
        <p:spPr>
          <a:xfrm flipH="1">
            <a:off x="5598351" y="3799021"/>
            <a:ext cx="78479" cy="1847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3" name="Rectangle: Rounded Corners 42">
            <a:extLst>
              <a:ext uri="{FF2B5EF4-FFF2-40B4-BE49-F238E27FC236}">
                <a16:creationId xmlns:a16="http://schemas.microsoft.com/office/drawing/2014/main" id="{0B08F387-651B-4AF8-9CF7-54AA5237F501}"/>
              </a:ext>
            </a:extLst>
          </p:cNvPr>
          <p:cNvSpPr/>
          <p:nvPr/>
        </p:nvSpPr>
        <p:spPr>
          <a:xfrm>
            <a:off x="5105784" y="2683174"/>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Element</a:t>
            </a:r>
          </a:p>
        </p:txBody>
      </p:sp>
      <p:sp>
        <p:nvSpPr>
          <p:cNvPr id="44" name="Rectangle 43">
            <a:extLst>
              <a:ext uri="{FF2B5EF4-FFF2-40B4-BE49-F238E27FC236}">
                <a16:creationId xmlns:a16="http://schemas.microsoft.com/office/drawing/2014/main" id="{21320AC8-7EBA-495A-A82F-A6391EE0AC1B}"/>
              </a:ext>
            </a:extLst>
          </p:cNvPr>
          <p:cNvSpPr/>
          <p:nvPr/>
        </p:nvSpPr>
        <p:spPr>
          <a:xfrm flipH="1">
            <a:off x="5584312" y="3160503"/>
            <a:ext cx="92517" cy="1507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6" name="Rectangle 65">
            <a:extLst>
              <a:ext uri="{FF2B5EF4-FFF2-40B4-BE49-F238E27FC236}">
                <a16:creationId xmlns:a16="http://schemas.microsoft.com/office/drawing/2014/main" id="{711C2D60-A5EA-4739-A301-6B4FC7538F13}"/>
              </a:ext>
            </a:extLst>
          </p:cNvPr>
          <p:cNvSpPr/>
          <p:nvPr/>
        </p:nvSpPr>
        <p:spPr>
          <a:xfrm flipH="1">
            <a:off x="5578253" y="2343734"/>
            <a:ext cx="91737" cy="34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6" name="Rectangle 35">
            <a:extLst>
              <a:ext uri="{FF2B5EF4-FFF2-40B4-BE49-F238E27FC236}">
                <a16:creationId xmlns:a16="http://schemas.microsoft.com/office/drawing/2014/main" id="{B9758194-0B37-4EF2-A0C1-459A41DCFF33}"/>
              </a:ext>
            </a:extLst>
          </p:cNvPr>
          <p:cNvSpPr/>
          <p:nvPr/>
        </p:nvSpPr>
        <p:spPr>
          <a:xfrm>
            <a:off x="4049339" y="5810604"/>
            <a:ext cx="1370613"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7" name="Rectangle 36">
            <a:extLst>
              <a:ext uri="{FF2B5EF4-FFF2-40B4-BE49-F238E27FC236}">
                <a16:creationId xmlns:a16="http://schemas.microsoft.com/office/drawing/2014/main" id="{25C19951-6A40-4034-8374-B533EE75B0C0}"/>
              </a:ext>
            </a:extLst>
          </p:cNvPr>
          <p:cNvSpPr/>
          <p:nvPr/>
        </p:nvSpPr>
        <p:spPr>
          <a:xfrm>
            <a:off x="5820909" y="5800159"/>
            <a:ext cx="2793077"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8" name="Rectangle 37">
            <a:extLst>
              <a:ext uri="{FF2B5EF4-FFF2-40B4-BE49-F238E27FC236}">
                <a16:creationId xmlns:a16="http://schemas.microsoft.com/office/drawing/2014/main" id="{7C05CBCB-299F-4780-9D7D-DBFDFDE857B5}"/>
              </a:ext>
            </a:extLst>
          </p:cNvPr>
          <p:cNvSpPr/>
          <p:nvPr/>
        </p:nvSpPr>
        <p:spPr>
          <a:xfrm>
            <a:off x="5588052" y="5035040"/>
            <a:ext cx="74347" cy="5989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2" name="Rectangle 161">
            <a:extLst>
              <a:ext uri="{FF2B5EF4-FFF2-40B4-BE49-F238E27FC236}">
                <a16:creationId xmlns:a16="http://schemas.microsoft.com/office/drawing/2014/main" id="{768E2F04-F08D-4910-BBE4-756AA3DE13F8}"/>
              </a:ext>
            </a:extLst>
          </p:cNvPr>
          <p:cNvSpPr/>
          <p:nvPr/>
        </p:nvSpPr>
        <p:spPr>
          <a:xfrm>
            <a:off x="5820908" y="2103790"/>
            <a:ext cx="5428413" cy="857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3" name="Rectangle 162">
            <a:extLst>
              <a:ext uri="{FF2B5EF4-FFF2-40B4-BE49-F238E27FC236}">
                <a16:creationId xmlns:a16="http://schemas.microsoft.com/office/drawing/2014/main" id="{DAFFE364-B79E-4AA5-A497-8E959928388A}"/>
              </a:ext>
            </a:extLst>
          </p:cNvPr>
          <p:cNvSpPr/>
          <p:nvPr/>
        </p:nvSpPr>
        <p:spPr>
          <a:xfrm>
            <a:off x="11173121" y="498999"/>
            <a:ext cx="76200" cy="16800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64" name="Rectangle 163">
            <a:extLst>
              <a:ext uri="{FF2B5EF4-FFF2-40B4-BE49-F238E27FC236}">
                <a16:creationId xmlns:a16="http://schemas.microsoft.com/office/drawing/2014/main" id="{A4F52DEF-33CF-436F-BF12-65E624529328}"/>
              </a:ext>
            </a:extLst>
          </p:cNvPr>
          <p:cNvSpPr/>
          <p:nvPr/>
        </p:nvSpPr>
        <p:spPr>
          <a:xfrm>
            <a:off x="9144000" y="498999"/>
            <a:ext cx="2105486" cy="811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Rectangle 21">
            <a:extLst>
              <a:ext uri="{FF2B5EF4-FFF2-40B4-BE49-F238E27FC236}">
                <a16:creationId xmlns:a16="http://schemas.microsoft.com/office/drawing/2014/main" id="{E92F8DBF-882B-44C4-8FD1-84D1B86EA717}"/>
              </a:ext>
            </a:extLst>
          </p:cNvPr>
          <p:cNvSpPr/>
          <p:nvPr/>
        </p:nvSpPr>
        <p:spPr>
          <a:xfrm>
            <a:off x="9144000" y="498999"/>
            <a:ext cx="76200" cy="394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3" name="Rectangle 22">
            <a:extLst>
              <a:ext uri="{FF2B5EF4-FFF2-40B4-BE49-F238E27FC236}">
                <a16:creationId xmlns:a16="http://schemas.microsoft.com/office/drawing/2014/main" id="{81C6BAA0-9F4B-4BE4-BC9E-33E6C5E0359E}"/>
              </a:ext>
            </a:extLst>
          </p:cNvPr>
          <p:cNvSpPr/>
          <p:nvPr/>
        </p:nvSpPr>
        <p:spPr>
          <a:xfrm>
            <a:off x="4812308" y="1093216"/>
            <a:ext cx="76200" cy="10869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4" name="Rectangle 23">
            <a:extLst>
              <a:ext uri="{FF2B5EF4-FFF2-40B4-BE49-F238E27FC236}">
                <a16:creationId xmlns:a16="http://schemas.microsoft.com/office/drawing/2014/main" id="{BBF1CCB6-6875-4085-AF0D-B50C03FAA6C5}"/>
              </a:ext>
            </a:extLst>
          </p:cNvPr>
          <p:cNvSpPr/>
          <p:nvPr/>
        </p:nvSpPr>
        <p:spPr>
          <a:xfrm>
            <a:off x="4812307" y="2118616"/>
            <a:ext cx="605172" cy="6339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3" name="Rectangle 32">
            <a:extLst>
              <a:ext uri="{FF2B5EF4-FFF2-40B4-BE49-F238E27FC236}">
                <a16:creationId xmlns:a16="http://schemas.microsoft.com/office/drawing/2014/main" id="{A4D2F845-46C8-4B6C-AFF0-E52740CBCAE3}"/>
              </a:ext>
            </a:extLst>
          </p:cNvPr>
          <p:cNvSpPr/>
          <p:nvPr/>
        </p:nvSpPr>
        <p:spPr>
          <a:xfrm>
            <a:off x="5509649" y="1093216"/>
            <a:ext cx="1587977" cy="763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4" name="Rectangle 33">
            <a:extLst>
              <a:ext uri="{FF2B5EF4-FFF2-40B4-BE49-F238E27FC236}">
                <a16:creationId xmlns:a16="http://schemas.microsoft.com/office/drawing/2014/main" id="{713548E7-5630-477F-946A-44C46029AC28}"/>
              </a:ext>
            </a:extLst>
          </p:cNvPr>
          <p:cNvSpPr/>
          <p:nvPr/>
        </p:nvSpPr>
        <p:spPr>
          <a:xfrm>
            <a:off x="7022310" y="1093216"/>
            <a:ext cx="75316" cy="8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35" name="Rectangle 34">
            <a:extLst>
              <a:ext uri="{FF2B5EF4-FFF2-40B4-BE49-F238E27FC236}">
                <a16:creationId xmlns:a16="http://schemas.microsoft.com/office/drawing/2014/main" id="{C85358FF-B401-42CD-A8D4-D0D8ED7F1430}"/>
              </a:ext>
            </a:extLst>
          </p:cNvPr>
          <p:cNvSpPr/>
          <p:nvPr/>
        </p:nvSpPr>
        <p:spPr>
          <a:xfrm>
            <a:off x="7022311" y="1905318"/>
            <a:ext cx="456792" cy="763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5" name="Rectangle 44">
            <a:extLst>
              <a:ext uri="{FF2B5EF4-FFF2-40B4-BE49-F238E27FC236}">
                <a16:creationId xmlns:a16="http://schemas.microsoft.com/office/drawing/2014/main" id="{10676021-0049-4683-8BC1-A4F32D02B138}"/>
              </a:ext>
            </a:extLst>
          </p:cNvPr>
          <p:cNvSpPr/>
          <p:nvPr/>
        </p:nvSpPr>
        <p:spPr>
          <a:xfrm>
            <a:off x="4536660" y="1091363"/>
            <a:ext cx="737929"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7" name="Rectangle: Rounded Corners 46">
            <a:extLst>
              <a:ext uri="{FF2B5EF4-FFF2-40B4-BE49-F238E27FC236}">
                <a16:creationId xmlns:a16="http://schemas.microsoft.com/office/drawing/2014/main" id="{3A16E2E3-9B77-4E44-BCAD-FEA492434D71}"/>
              </a:ext>
            </a:extLst>
          </p:cNvPr>
          <p:cNvSpPr/>
          <p:nvPr/>
        </p:nvSpPr>
        <p:spPr>
          <a:xfrm>
            <a:off x="3422606" y="893819"/>
            <a:ext cx="1114016" cy="4773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Sensor Assembly</a:t>
            </a:r>
          </a:p>
        </p:txBody>
      </p:sp>
      <p:sp>
        <p:nvSpPr>
          <p:cNvPr id="48" name="Rectangle 47">
            <a:extLst>
              <a:ext uri="{FF2B5EF4-FFF2-40B4-BE49-F238E27FC236}">
                <a16:creationId xmlns:a16="http://schemas.microsoft.com/office/drawing/2014/main" id="{8D66FCAB-9E86-4734-A8B2-F4D77935E9C5}"/>
              </a:ext>
            </a:extLst>
          </p:cNvPr>
          <p:cNvSpPr/>
          <p:nvPr/>
        </p:nvSpPr>
        <p:spPr>
          <a:xfrm>
            <a:off x="2848154" y="1091363"/>
            <a:ext cx="561940" cy="652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4" name="Cylinder 13">
            <a:extLst>
              <a:ext uri="{FF2B5EF4-FFF2-40B4-BE49-F238E27FC236}">
                <a16:creationId xmlns:a16="http://schemas.microsoft.com/office/drawing/2014/main" id="{19A00142-DA74-448E-A0F5-DA0AAD1D385B}"/>
              </a:ext>
            </a:extLst>
          </p:cNvPr>
          <p:cNvSpPr/>
          <p:nvPr/>
        </p:nvSpPr>
        <p:spPr>
          <a:xfrm>
            <a:off x="1696019" y="2376557"/>
            <a:ext cx="2399334" cy="3810789"/>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a:solidFill>
                  <a:schemeClr val="tx1"/>
                </a:solidFill>
              </a:rPr>
              <a:t>Brew Kettle</a:t>
            </a:r>
          </a:p>
        </p:txBody>
      </p:sp>
      <p:sp>
        <p:nvSpPr>
          <p:cNvPr id="46" name="Rectangle 45">
            <a:extLst>
              <a:ext uri="{FF2B5EF4-FFF2-40B4-BE49-F238E27FC236}">
                <a16:creationId xmlns:a16="http://schemas.microsoft.com/office/drawing/2014/main" id="{058E1C0D-D8BB-4A5D-8B39-19A4FAD21318}"/>
              </a:ext>
            </a:extLst>
          </p:cNvPr>
          <p:cNvSpPr/>
          <p:nvPr/>
        </p:nvSpPr>
        <p:spPr>
          <a:xfrm>
            <a:off x="2835642" y="1093215"/>
            <a:ext cx="76201" cy="259197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5" name="TextBox 14">
            <a:extLst>
              <a:ext uri="{FF2B5EF4-FFF2-40B4-BE49-F238E27FC236}">
                <a16:creationId xmlns:a16="http://schemas.microsoft.com/office/drawing/2014/main" id="{75C450A7-7288-49FD-8D9F-D675E58BDAD3}"/>
              </a:ext>
            </a:extLst>
          </p:cNvPr>
          <p:cNvSpPr txBox="1"/>
          <p:nvPr/>
        </p:nvSpPr>
        <p:spPr>
          <a:xfrm>
            <a:off x="447740" y="331449"/>
            <a:ext cx="3849259" cy="461665"/>
          </a:xfrm>
          <a:prstGeom prst="rect">
            <a:avLst/>
          </a:prstGeom>
          <a:noFill/>
        </p:spPr>
        <p:txBody>
          <a:bodyPr wrap="square" rtlCol="0">
            <a:spAutoFit/>
          </a:bodyPr>
          <a:lstStyle/>
          <a:p>
            <a:r>
              <a:rPr lang="en-NZ" sz="2400" b="1">
                <a:solidFill>
                  <a:srgbClr val="FF0000"/>
                </a:solidFill>
              </a:rPr>
              <a:t>Stage 7: Cleaning</a:t>
            </a:r>
          </a:p>
        </p:txBody>
      </p:sp>
      <p:sp>
        <p:nvSpPr>
          <p:cNvPr id="54" name="TextBox 53">
            <a:extLst>
              <a:ext uri="{FF2B5EF4-FFF2-40B4-BE49-F238E27FC236}">
                <a16:creationId xmlns:a16="http://schemas.microsoft.com/office/drawing/2014/main" id="{653603C9-4F7B-42AE-A941-8D1644E23B5F}"/>
              </a:ext>
            </a:extLst>
          </p:cNvPr>
          <p:cNvSpPr txBox="1"/>
          <p:nvPr/>
        </p:nvSpPr>
        <p:spPr>
          <a:xfrm>
            <a:off x="6677752" y="2674311"/>
            <a:ext cx="3328890" cy="584775"/>
          </a:xfrm>
          <a:prstGeom prst="rect">
            <a:avLst/>
          </a:prstGeom>
          <a:noFill/>
        </p:spPr>
        <p:txBody>
          <a:bodyPr wrap="square" rtlCol="0">
            <a:spAutoFit/>
          </a:bodyPr>
          <a:lstStyle/>
          <a:p>
            <a:r>
              <a:rPr lang="en-NZ" sz="1600"/>
              <a:t>Fill system with water by connecting Input 1 to a household tap </a:t>
            </a:r>
            <a:endParaRPr lang="en-NZ" sz="2400"/>
          </a:p>
        </p:txBody>
      </p:sp>
      <p:sp>
        <p:nvSpPr>
          <p:cNvPr id="55" name="TextBox 54">
            <a:extLst>
              <a:ext uri="{FF2B5EF4-FFF2-40B4-BE49-F238E27FC236}">
                <a16:creationId xmlns:a16="http://schemas.microsoft.com/office/drawing/2014/main" id="{E3EF1427-FE2C-4D71-B403-2B7A41C4BB3C}"/>
              </a:ext>
            </a:extLst>
          </p:cNvPr>
          <p:cNvSpPr txBox="1"/>
          <p:nvPr/>
        </p:nvSpPr>
        <p:spPr>
          <a:xfrm>
            <a:off x="7769474" y="5836398"/>
            <a:ext cx="809079" cy="338554"/>
          </a:xfrm>
          <a:prstGeom prst="rect">
            <a:avLst/>
          </a:prstGeom>
          <a:noFill/>
        </p:spPr>
        <p:txBody>
          <a:bodyPr wrap="square" rtlCol="0">
            <a:spAutoFit/>
          </a:bodyPr>
          <a:lstStyle/>
          <a:p>
            <a:r>
              <a:rPr lang="en-NZ" sz="1600">
                <a:solidFill>
                  <a:srgbClr val="00B050"/>
                </a:solidFill>
              </a:rPr>
              <a:t>Input 1</a:t>
            </a:r>
            <a:endParaRPr lang="en-NZ" sz="2400">
              <a:solidFill>
                <a:srgbClr val="00B050"/>
              </a:solidFill>
            </a:endParaRPr>
          </a:p>
        </p:txBody>
      </p:sp>
      <p:sp>
        <p:nvSpPr>
          <p:cNvPr id="56" name="TextBox 55">
            <a:extLst>
              <a:ext uri="{FF2B5EF4-FFF2-40B4-BE49-F238E27FC236}">
                <a16:creationId xmlns:a16="http://schemas.microsoft.com/office/drawing/2014/main" id="{88B38B39-CAC9-4E71-BB6B-44EBD0261A22}"/>
              </a:ext>
            </a:extLst>
          </p:cNvPr>
          <p:cNvSpPr txBox="1"/>
          <p:nvPr/>
        </p:nvSpPr>
        <p:spPr>
          <a:xfrm>
            <a:off x="6724896" y="3494612"/>
            <a:ext cx="3281746" cy="584775"/>
          </a:xfrm>
          <a:prstGeom prst="rect">
            <a:avLst/>
          </a:prstGeom>
          <a:noFill/>
        </p:spPr>
        <p:txBody>
          <a:bodyPr wrap="square" rtlCol="0">
            <a:spAutoFit/>
          </a:bodyPr>
          <a:lstStyle/>
          <a:p>
            <a:r>
              <a:rPr lang="en-NZ" sz="1600"/>
              <a:t>Valve 1 will then open allowing x amount of water into the Brew Kettle</a:t>
            </a:r>
            <a:endParaRPr lang="en-NZ" sz="2400"/>
          </a:p>
        </p:txBody>
      </p:sp>
      <p:sp>
        <p:nvSpPr>
          <p:cNvPr id="57" name="TextBox 56">
            <a:extLst>
              <a:ext uri="{FF2B5EF4-FFF2-40B4-BE49-F238E27FC236}">
                <a16:creationId xmlns:a16="http://schemas.microsoft.com/office/drawing/2014/main" id="{16A93C7A-F7B8-405C-B941-986ED4083E8E}"/>
              </a:ext>
            </a:extLst>
          </p:cNvPr>
          <p:cNvSpPr txBox="1"/>
          <p:nvPr/>
        </p:nvSpPr>
        <p:spPr>
          <a:xfrm>
            <a:off x="5233050" y="6048499"/>
            <a:ext cx="809079" cy="338554"/>
          </a:xfrm>
          <a:prstGeom prst="rect">
            <a:avLst/>
          </a:prstGeom>
          <a:noFill/>
        </p:spPr>
        <p:txBody>
          <a:bodyPr wrap="square" rtlCol="0">
            <a:spAutoFit/>
          </a:bodyPr>
          <a:lstStyle/>
          <a:p>
            <a:r>
              <a:rPr lang="en-NZ" sz="1600">
                <a:solidFill>
                  <a:srgbClr val="00B050"/>
                </a:solidFill>
              </a:rPr>
              <a:t>Valve 1</a:t>
            </a:r>
            <a:endParaRPr lang="en-NZ" sz="2400">
              <a:solidFill>
                <a:srgbClr val="00B050"/>
              </a:solidFill>
            </a:endParaRPr>
          </a:p>
        </p:txBody>
      </p:sp>
      <p:sp>
        <p:nvSpPr>
          <p:cNvPr id="58" name="TextBox 57">
            <a:extLst>
              <a:ext uri="{FF2B5EF4-FFF2-40B4-BE49-F238E27FC236}">
                <a16:creationId xmlns:a16="http://schemas.microsoft.com/office/drawing/2014/main" id="{2098ADD2-AB91-4B64-AD19-4AD9B8C775F1}"/>
              </a:ext>
            </a:extLst>
          </p:cNvPr>
          <p:cNvSpPr txBox="1"/>
          <p:nvPr/>
        </p:nvSpPr>
        <p:spPr>
          <a:xfrm>
            <a:off x="5272289" y="1596111"/>
            <a:ext cx="809079" cy="338554"/>
          </a:xfrm>
          <a:prstGeom prst="rect">
            <a:avLst/>
          </a:prstGeom>
          <a:noFill/>
        </p:spPr>
        <p:txBody>
          <a:bodyPr wrap="square" rtlCol="0">
            <a:spAutoFit/>
          </a:bodyPr>
          <a:lstStyle/>
          <a:p>
            <a:r>
              <a:rPr lang="en-NZ" sz="1600">
                <a:solidFill>
                  <a:srgbClr val="00B050"/>
                </a:solidFill>
              </a:rPr>
              <a:t>Valve 2</a:t>
            </a:r>
            <a:endParaRPr lang="en-NZ" sz="2400">
              <a:solidFill>
                <a:srgbClr val="00B050"/>
              </a:solidFill>
            </a:endParaRPr>
          </a:p>
        </p:txBody>
      </p:sp>
      <p:sp>
        <p:nvSpPr>
          <p:cNvPr id="59" name="TextBox 58">
            <a:extLst>
              <a:ext uri="{FF2B5EF4-FFF2-40B4-BE49-F238E27FC236}">
                <a16:creationId xmlns:a16="http://schemas.microsoft.com/office/drawing/2014/main" id="{48FCFBE7-7264-4590-84B7-0965FF8950E6}"/>
              </a:ext>
            </a:extLst>
          </p:cNvPr>
          <p:cNvSpPr txBox="1"/>
          <p:nvPr/>
        </p:nvSpPr>
        <p:spPr>
          <a:xfrm>
            <a:off x="5066499" y="701406"/>
            <a:ext cx="809079" cy="338554"/>
          </a:xfrm>
          <a:prstGeom prst="rect">
            <a:avLst/>
          </a:prstGeom>
          <a:noFill/>
        </p:spPr>
        <p:txBody>
          <a:bodyPr wrap="square" rtlCol="0">
            <a:spAutoFit/>
          </a:bodyPr>
          <a:lstStyle/>
          <a:p>
            <a:r>
              <a:rPr lang="en-NZ" sz="1600">
                <a:solidFill>
                  <a:srgbClr val="00B050"/>
                </a:solidFill>
              </a:rPr>
              <a:t>Valve 3</a:t>
            </a:r>
            <a:endParaRPr lang="en-NZ" sz="2400">
              <a:solidFill>
                <a:srgbClr val="00B050"/>
              </a:solidFill>
            </a:endParaRPr>
          </a:p>
        </p:txBody>
      </p:sp>
      <p:sp>
        <p:nvSpPr>
          <p:cNvPr id="60" name="Rectangle 59">
            <a:extLst>
              <a:ext uri="{FF2B5EF4-FFF2-40B4-BE49-F238E27FC236}">
                <a16:creationId xmlns:a16="http://schemas.microsoft.com/office/drawing/2014/main" id="{D6067501-DD73-4480-8DF2-9CA72516429A}"/>
              </a:ext>
            </a:extLst>
          </p:cNvPr>
          <p:cNvSpPr/>
          <p:nvPr/>
        </p:nvSpPr>
        <p:spPr>
          <a:xfrm>
            <a:off x="5820909" y="5795945"/>
            <a:ext cx="27930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1" name="Rectangle 60">
            <a:extLst>
              <a:ext uri="{FF2B5EF4-FFF2-40B4-BE49-F238E27FC236}">
                <a16:creationId xmlns:a16="http://schemas.microsoft.com/office/drawing/2014/main" id="{0D0BDAE5-2C02-4D1B-A471-C5042FDAB457}"/>
              </a:ext>
            </a:extLst>
          </p:cNvPr>
          <p:cNvSpPr/>
          <p:nvPr/>
        </p:nvSpPr>
        <p:spPr>
          <a:xfrm>
            <a:off x="5593396" y="5035040"/>
            <a:ext cx="74347" cy="5989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2" name="Rectangle 61">
            <a:extLst>
              <a:ext uri="{FF2B5EF4-FFF2-40B4-BE49-F238E27FC236}">
                <a16:creationId xmlns:a16="http://schemas.microsoft.com/office/drawing/2014/main" id="{1B7D6F21-6506-457E-9713-0CC896F60519}"/>
              </a:ext>
            </a:extLst>
          </p:cNvPr>
          <p:cNvSpPr/>
          <p:nvPr/>
        </p:nvSpPr>
        <p:spPr>
          <a:xfrm>
            <a:off x="5591510" y="4451699"/>
            <a:ext cx="78480" cy="1200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3" name="Rectangle 62">
            <a:extLst>
              <a:ext uri="{FF2B5EF4-FFF2-40B4-BE49-F238E27FC236}">
                <a16:creationId xmlns:a16="http://schemas.microsoft.com/office/drawing/2014/main" id="{4225E49B-6858-4526-83D5-B509D40E4A2A}"/>
              </a:ext>
            </a:extLst>
          </p:cNvPr>
          <p:cNvSpPr/>
          <p:nvPr/>
        </p:nvSpPr>
        <p:spPr>
          <a:xfrm flipH="1">
            <a:off x="5598349" y="3800049"/>
            <a:ext cx="78479" cy="18474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0" name="Rectangle 49">
            <a:extLst>
              <a:ext uri="{FF2B5EF4-FFF2-40B4-BE49-F238E27FC236}">
                <a16:creationId xmlns:a16="http://schemas.microsoft.com/office/drawing/2014/main" id="{72C5ECF7-2E7E-43C0-8B81-EDEABB04EA46}"/>
              </a:ext>
            </a:extLst>
          </p:cNvPr>
          <p:cNvSpPr/>
          <p:nvPr/>
        </p:nvSpPr>
        <p:spPr>
          <a:xfrm flipH="1">
            <a:off x="5584311" y="3169764"/>
            <a:ext cx="92517" cy="15074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1" name="Rectangle 50">
            <a:extLst>
              <a:ext uri="{FF2B5EF4-FFF2-40B4-BE49-F238E27FC236}">
                <a16:creationId xmlns:a16="http://schemas.microsoft.com/office/drawing/2014/main" id="{CF4B96BC-7396-4C41-95F7-1C77C394EC78}"/>
              </a:ext>
            </a:extLst>
          </p:cNvPr>
          <p:cNvSpPr/>
          <p:nvPr/>
        </p:nvSpPr>
        <p:spPr>
          <a:xfrm flipH="1">
            <a:off x="5578027" y="2335769"/>
            <a:ext cx="91737" cy="34354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2" name="Rectangle 51">
            <a:extLst>
              <a:ext uri="{FF2B5EF4-FFF2-40B4-BE49-F238E27FC236}">
                <a16:creationId xmlns:a16="http://schemas.microsoft.com/office/drawing/2014/main" id="{9347167A-2ACD-45B8-82DA-8CA0F267BD1E}"/>
              </a:ext>
            </a:extLst>
          </p:cNvPr>
          <p:cNvSpPr/>
          <p:nvPr/>
        </p:nvSpPr>
        <p:spPr>
          <a:xfrm>
            <a:off x="4823225" y="2121394"/>
            <a:ext cx="605172" cy="633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53" name="Rectangle 52">
            <a:extLst>
              <a:ext uri="{FF2B5EF4-FFF2-40B4-BE49-F238E27FC236}">
                <a16:creationId xmlns:a16="http://schemas.microsoft.com/office/drawing/2014/main" id="{40E6423E-C043-4159-AF10-05AF5FEC2611}"/>
              </a:ext>
            </a:extLst>
          </p:cNvPr>
          <p:cNvSpPr/>
          <p:nvPr/>
        </p:nvSpPr>
        <p:spPr>
          <a:xfrm>
            <a:off x="4810440" y="1090438"/>
            <a:ext cx="76200" cy="1086945"/>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4" name="Rectangle 63">
            <a:extLst>
              <a:ext uri="{FF2B5EF4-FFF2-40B4-BE49-F238E27FC236}">
                <a16:creationId xmlns:a16="http://schemas.microsoft.com/office/drawing/2014/main" id="{B2640DEE-C523-4546-A14C-0330D478095F}"/>
              </a:ext>
            </a:extLst>
          </p:cNvPr>
          <p:cNvSpPr/>
          <p:nvPr/>
        </p:nvSpPr>
        <p:spPr>
          <a:xfrm>
            <a:off x="4534360" y="1087757"/>
            <a:ext cx="737929"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5" name="Rectangle 64">
            <a:extLst>
              <a:ext uri="{FF2B5EF4-FFF2-40B4-BE49-F238E27FC236}">
                <a16:creationId xmlns:a16="http://schemas.microsoft.com/office/drawing/2014/main" id="{31F5C8AC-E2BA-47C1-9749-8494850F9B15}"/>
              </a:ext>
            </a:extLst>
          </p:cNvPr>
          <p:cNvSpPr/>
          <p:nvPr/>
        </p:nvSpPr>
        <p:spPr>
          <a:xfrm>
            <a:off x="2845854" y="1087757"/>
            <a:ext cx="561940" cy="652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7" name="Rectangle 66">
            <a:extLst>
              <a:ext uri="{FF2B5EF4-FFF2-40B4-BE49-F238E27FC236}">
                <a16:creationId xmlns:a16="http://schemas.microsoft.com/office/drawing/2014/main" id="{E1D5B138-5369-46C3-B914-C9C15BE99315}"/>
              </a:ext>
            </a:extLst>
          </p:cNvPr>
          <p:cNvSpPr/>
          <p:nvPr/>
        </p:nvSpPr>
        <p:spPr>
          <a:xfrm>
            <a:off x="2840812" y="1100257"/>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mc:Choice xmlns:p14="http://schemas.microsoft.com/office/powerpoint/2010/main" Requires="p14">
          <p:contentPart p14:bwMode="auto" r:id="rId5">
            <p14:nvContentPartPr>
              <p14:cNvPr id="19" name="Ink 18">
                <a:extLst>
                  <a:ext uri="{FF2B5EF4-FFF2-40B4-BE49-F238E27FC236}">
                    <a16:creationId xmlns:a16="http://schemas.microsoft.com/office/drawing/2014/main" id="{1A59226D-9B43-4002-A2C9-206592BC0226}"/>
                  </a:ext>
                </a:extLst>
              </p14:cNvPr>
              <p14:cNvContentPartPr/>
              <p14:nvPr/>
            </p14:nvContentPartPr>
            <p14:xfrm>
              <a:off x="2827032" y="2968802"/>
              <a:ext cx="136800" cy="13680"/>
            </p14:xfrm>
          </p:contentPart>
        </mc:Choice>
        <mc:Fallback>
          <p:pic>
            <p:nvPicPr>
              <p:cNvPr id="19" name="Ink 18">
                <a:extLst>
                  <a:ext uri="{FF2B5EF4-FFF2-40B4-BE49-F238E27FC236}">
                    <a16:creationId xmlns:a16="http://schemas.microsoft.com/office/drawing/2014/main" id="{1A59226D-9B43-4002-A2C9-206592BC0226}"/>
                  </a:ext>
                </a:extLst>
              </p:cNvPr>
              <p:cNvPicPr/>
              <p:nvPr/>
            </p:nvPicPr>
            <p:blipFill>
              <a:blip r:embed="rId6"/>
              <a:stretch>
                <a:fillRect/>
              </a:stretch>
            </p:blipFill>
            <p:spPr>
              <a:xfrm>
                <a:off x="2822712" y="2964482"/>
                <a:ext cx="145440" cy="22320"/>
              </a:xfrm>
              <a:prstGeom prst="rect">
                <a:avLst/>
              </a:prstGeom>
            </p:spPr>
          </p:pic>
        </mc:Fallback>
      </mc:AlternateContent>
      <p:sp>
        <p:nvSpPr>
          <p:cNvPr id="69" name="Rectangle 68">
            <a:extLst>
              <a:ext uri="{FF2B5EF4-FFF2-40B4-BE49-F238E27FC236}">
                <a16:creationId xmlns:a16="http://schemas.microsoft.com/office/drawing/2014/main" id="{4FC0798C-2A0F-4649-AF5A-06A687088E58}"/>
              </a:ext>
            </a:extLst>
          </p:cNvPr>
          <p:cNvSpPr/>
          <p:nvPr/>
        </p:nvSpPr>
        <p:spPr>
          <a:xfrm>
            <a:off x="4045191" y="5813382"/>
            <a:ext cx="1370613"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0" name="TextBox 69">
            <a:extLst>
              <a:ext uri="{FF2B5EF4-FFF2-40B4-BE49-F238E27FC236}">
                <a16:creationId xmlns:a16="http://schemas.microsoft.com/office/drawing/2014/main" id="{84B07419-5D57-4EA4-A678-2D03B81887D4}"/>
              </a:ext>
            </a:extLst>
          </p:cNvPr>
          <p:cNvSpPr txBox="1"/>
          <p:nvPr/>
        </p:nvSpPr>
        <p:spPr>
          <a:xfrm>
            <a:off x="6670687" y="2657581"/>
            <a:ext cx="3281746" cy="1077218"/>
          </a:xfrm>
          <a:prstGeom prst="rect">
            <a:avLst/>
          </a:prstGeom>
          <a:noFill/>
        </p:spPr>
        <p:txBody>
          <a:bodyPr wrap="square" rtlCol="0">
            <a:spAutoFit/>
          </a:bodyPr>
          <a:lstStyle/>
          <a:p>
            <a:r>
              <a:rPr lang="en-NZ" sz="1600"/>
              <a:t>Valve 1 will then change inputs and the pump and heater will turn on, pumping hot water throughout the system for a user defined time period</a:t>
            </a:r>
            <a:endParaRPr lang="en-NZ" sz="2400"/>
          </a:p>
        </p:txBody>
      </p:sp>
      <p:sp>
        <p:nvSpPr>
          <p:cNvPr id="72" name="TextBox 71">
            <a:extLst>
              <a:ext uri="{FF2B5EF4-FFF2-40B4-BE49-F238E27FC236}">
                <a16:creationId xmlns:a16="http://schemas.microsoft.com/office/drawing/2014/main" id="{E5E88DF2-73C1-4D3A-8BDE-AED1CED54BBC}"/>
              </a:ext>
            </a:extLst>
          </p:cNvPr>
          <p:cNvSpPr txBox="1"/>
          <p:nvPr/>
        </p:nvSpPr>
        <p:spPr>
          <a:xfrm>
            <a:off x="6670687" y="4079387"/>
            <a:ext cx="3281746" cy="584775"/>
          </a:xfrm>
          <a:prstGeom prst="rect">
            <a:avLst/>
          </a:prstGeom>
          <a:noFill/>
        </p:spPr>
        <p:txBody>
          <a:bodyPr wrap="square" rtlCol="0">
            <a:spAutoFit/>
          </a:bodyPr>
          <a:lstStyle/>
          <a:p>
            <a:r>
              <a:rPr lang="en-NZ" sz="1600"/>
              <a:t>Valves 2 and 3 will also open to allow sanitisation of the mash tun</a:t>
            </a:r>
            <a:endParaRPr lang="en-NZ" sz="2400"/>
          </a:p>
        </p:txBody>
      </p:sp>
      <p:sp>
        <p:nvSpPr>
          <p:cNvPr id="74" name="Rectangle 73">
            <a:extLst>
              <a:ext uri="{FF2B5EF4-FFF2-40B4-BE49-F238E27FC236}">
                <a16:creationId xmlns:a16="http://schemas.microsoft.com/office/drawing/2014/main" id="{3D2DF9FA-7BAE-45A5-88B1-B0FDF6C26D37}"/>
              </a:ext>
            </a:extLst>
          </p:cNvPr>
          <p:cNvSpPr/>
          <p:nvPr/>
        </p:nvSpPr>
        <p:spPr>
          <a:xfrm>
            <a:off x="5516135" y="1090438"/>
            <a:ext cx="1587977"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5" name="Rectangle 74">
            <a:extLst>
              <a:ext uri="{FF2B5EF4-FFF2-40B4-BE49-F238E27FC236}">
                <a16:creationId xmlns:a16="http://schemas.microsoft.com/office/drawing/2014/main" id="{BB0F5024-75B6-4A8B-B95A-8FFF44915B4D}"/>
              </a:ext>
            </a:extLst>
          </p:cNvPr>
          <p:cNvSpPr/>
          <p:nvPr/>
        </p:nvSpPr>
        <p:spPr>
          <a:xfrm>
            <a:off x="7027677" y="1093215"/>
            <a:ext cx="75316" cy="888474"/>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6" name="Rectangle 75">
            <a:extLst>
              <a:ext uri="{FF2B5EF4-FFF2-40B4-BE49-F238E27FC236}">
                <a16:creationId xmlns:a16="http://schemas.microsoft.com/office/drawing/2014/main" id="{921B6BEF-95EB-458C-BD75-B8C5B2486ED7}"/>
              </a:ext>
            </a:extLst>
          </p:cNvPr>
          <p:cNvSpPr/>
          <p:nvPr/>
        </p:nvSpPr>
        <p:spPr>
          <a:xfrm>
            <a:off x="7029332" y="1910387"/>
            <a:ext cx="456792" cy="7637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7" name="Rectangle 76">
            <a:extLst>
              <a:ext uri="{FF2B5EF4-FFF2-40B4-BE49-F238E27FC236}">
                <a16:creationId xmlns:a16="http://schemas.microsoft.com/office/drawing/2014/main" id="{78988185-1D78-47A9-BAF1-08783A094ADA}"/>
              </a:ext>
            </a:extLst>
          </p:cNvPr>
          <p:cNvSpPr/>
          <p:nvPr/>
        </p:nvSpPr>
        <p:spPr>
          <a:xfrm>
            <a:off x="5820908" y="2104162"/>
            <a:ext cx="5428413" cy="8574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8" name="Rectangle 77">
            <a:extLst>
              <a:ext uri="{FF2B5EF4-FFF2-40B4-BE49-F238E27FC236}">
                <a16:creationId xmlns:a16="http://schemas.microsoft.com/office/drawing/2014/main" id="{791D9175-8BC6-4998-A096-0B497425FAB0}"/>
              </a:ext>
            </a:extLst>
          </p:cNvPr>
          <p:cNvSpPr/>
          <p:nvPr/>
        </p:nvSpPr>
        <p:spPr>
          <a:xfrm>
            <a:off x="11177199" y="504694"/>
            <a:ext cx="76200" cy="168009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79" name="Rectangle 78">
            <a:extLst>
              <a:ext uri="{FF2B5EF4-FFF2-40B4-BE49-F238E27FC236}">
                <a16:creationId xmlns:a16="http://schemas.microsoft.com/office/drawing/2014/main" id="{391FDB51-EF59-4637-9FB6-AB445732FB24}"/>
              </a:ext>
            </a:extLst>
          </p:cNvPr>
          <p:cNvSpPr/>
          <p:nvPr/>
        </p:nvSpPr>
        <p:spPr>
          <a:xfrm>
            <a:off x="9140087" y="497368"/>
            <a:ext cx="2105486" cy="8117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0" name="Rectangle 79">
            <a:extLst>
              <a:ext uri="{FF2B5EF4-FFF2-40B4-BE49-F238E27FC236}">
                <a16:creationId xmlns:a16="http://schemas.microsoft.com/office/drawing/2014/main" id="{BD0A7539-9FFC-4FC7-B162-13C7F0B96400}"/>
              </a:ext>
            </a:extLst>
          </p:cNvPr>
          <p:cNvSpPr/>
          <p:nvPr/>
        </p:nvSpPr>
        <p:spPr>
          <a:xfrm>
            <a:off x="9147314" y="491878"/>
            <a:ext cx="76200" cy="39482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2" name="TextBox 81">
            <a:extLst>
              <a:ext uri="{FF2B5EF4-FFF2-40B4-BE49-F238E27FC236}">
                <a16:creationId xmlns:a16="http://schemas.microsoft.com/office/drawing/2014/main" id="{2A50C40C-6365-4D31-9F76-4B8E538B7FD7}"/>
              </a:ext>
            </a:extLst>
          </p:cNvPr>
          <p:cNvSpPr txBox="1"/>
          <p:nvPr/>
        </p:nvSpPr>
        <p:spPr>
          <a:xfrm>
            <a:off x="6663622" y="2651949"/>
            <a:ext cx="3281746" cy="830997"/>
          </a:xfrm>
          <a:prstGeom prst="rect">
            <a:avLst/>
          </a:prstGeom>
          <a:noFill/>
        </p:spPr>
        <p:txBody>
          <a:bodyPr wrap="square" rtlCol="0">
            <a:spAutoFit/>
          </a:bodyPr>
          <a:lstStyle/>
          <a:p>
            <a:r>
              <a:rPr lang="en-NZ" sz="1600"/>
              <a:t>The waste water is then pumped out of the system and cleaning is complete</a:t>
            </a:r>
            <a:endParaRPr lang="en-NZ" sz="2400"/>
          </a:p>
        </p:txBody>
      </p:sp>
      <p:sp>
        <p:nvSpPr>
          <p:cNvPr id="84" name="Rectangle 83">
            <a:extLst>
              <a:ext uri="{FF2B5EF4-FFF2-40B4-BE49-F238E27FC236}">
                <a16:creationId xmlns:a16="http://schemas.microsoft.com/office/drawing/2014/main" id="{FD76A2B0-3540-4B0C-B623-0EC826270EEB}"/>
              </a:ext>
            </a:extLst>
          </p:cNvPr>
          <p:cNvSpPr/>
          <p:nvPr/>
        </p:nvSpPr>
        <p:spPr>
          <a:xfrm>
            <a:off x="1214438" y="1087757"/>
            <a:ext cx="1644688" cy="79052"/>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5" name="Rectangle 84">
            <a:extLst>
              <a:ext uri="{FF2B5EF4-FFF2-40B4-BE49-F238E27FC236}">
                <a16:creationId xmlns:a16="http://schemas.microsoft.com/office/drawing/2014/main" id="{2C8D4B9F-1F54-4E45-913D-75DAF20879BA}"/>
              </a:ext>
            </a:extLst>
          </p:cNvPr>
          <p:cNvSpPr/>
          <p:nvPr/>
        </p:nvSpPr>
        <p:spPr>
          <a:xfrm>
            <a:off x="1214622" y="1080568"/>
            <a:ext cx="76201" cy="259197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424940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22" presetClass="entr" presetSubtype="4"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wipe(down)">
                                      <p:cBhvr>
                                        <p:cTn id="33" dur="3000"/>
                                        <p:tgtEl>
                                          <p:spTgt spid="49"/>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68"/>
                                        </p:tgtEl>
                                        <p:attrNameLst>
                                          <p:attrName>style.visibility</p:attrName>
                                        </p:attrNameLst>
                                      </p:cBhvr>
                                      <p:to>
                                        <p:strVal val="visible"/>
                                      </p:to>
                                    </p:set>
                                  </p:childTnLst>
                                </p:cTn>
                              </p:par>
                              <p:par>
                                <p:cTn id="38" presetID="1" presetClass="exit" presetSubtype="0" fill="hold" nodeType="withEffect">
                                  <p:stCondLst>
                                    <p:cond delay="0"/>
                                  </p:stCondLst>
                                  <p:childTnLst>
                                    <p:set>
                                      <p:cBhvr>
                                        <p:cTn id="39" dur="1" fill="hold">
                                          <p:stCondLst>
                                            <p:cond delay="0"/>
                                          </p:stCondLst>
                                        </p:cTn>
                                        <p:tgtEl>
                                          <p:spTgt spid="153"/>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6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70"/>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56"/>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54"/>
                                        </p:tgtEl>
                                        <p:attrNameLst>
                                          <p:attrName>style.visibility</p:attrName>
                                        </p:attrNameLst>
                                      </p:cBhvr>
                                      <p:to>
                                        <p:strVal val="hidden"/>
                                      </p:to>
                                    </p:set>
                                  </p:childTnLst>
                                </p:cTn>
                              </p:par>
                              <p:par>
                                <p:cTn id="50" presetID="1" presetClass="entr" presetSubtype="0" fill="hold" nodeType="withEffect">
                                  <p:stCondLst>
                                    <p:cond delay="0"/>
                                  </p:stCondLst>
                                  <p:childTnLst>
                                    <p:set>
                                      <p:cBhvr>
                                        <p:cTn id="51" dur="1" fill="hold">
                                          <p:stCondLst>
                                            <p:cond delay="0"/>
                                          </p:stCondLst>
                                        </p:cTn>
                                        <p:tgtEl>
                                          <p:spTgt spid="153"/>
                                        </p:tgtEl>
                                        <p:attrNameLst>
                                          <p:attrName>style.visibility</p:attrName>
                                        </p:attrNameLst>
                                      </p:cBhvr>
                                      <p:to>
                                        <p:strVal val="visible"/>
                                      </p:to>
                                    </p:set>
                                  </p:childTnLst>
                                </p:cTn>
                              </p:par>
                              <p:par>
                                <p:cTn id="52" presetID="1" presetClass="exit" presetSubtype="0" fill="hold" nodeType="withEffect">
                                  <p:stCondLst>
                                    <p:cond delay="0"/>
                                  </p:stCondLst>
                                  <p:childTnLst>
                                    <p:set>
                                      <p:cBhvr>
                                        <p:cTn id="53" dur="1" fill="hold">
                                          <p:stCondLst>
                                            <p:cond delay="0"/>
                                          </p:stCondLst>
                                        </p:cTn>
                                        <p:tgtEl>
                                          <p:spTgt spid="68"/>
                                        </p:tgtEl>
                                        <p:attrNameLst>
                                          <p:attrName>style.visibility</p:attrName>
                                        </p:attrNameLst>
                                      </p:cBhvr>
                                      <p:to>
                                        <p:strVal val="hidden"/>
                                      </p:to>
                                    </p:set>
                                  </p:childTnLst>
                                </p:cTn>
                              </p:par>
                              <p:par>
                                <p:cTn id="54" presetID="1" presetClass="exit" presetSubtype="0" fill="hold" grpId="1" nodeType="withEffect">
                                  <p:stCondLst>
                                    <p:cond delay="0"/>
                                  </p:stCondLst>
                                  <p:childTnLst>
                                    <p:set>
                                      <p:cBhvr>
                                        <p:cTn id="55" dur="1" fill="hold">
                                          <p:stCondLst>
                                            <p:cond delay="0"/>
                                          </p:stCondLst>
                                        </p:cTn>
                                        <p:tgtEl>
                                          <p:spTgt spid="60"/>
                                        </p:tgtEl>
                                        <p:attrNameLst>
                                          <p:attrName>style.visibility</p:attrName>
                                        </p:attrNameLst>
                                      </p:cBhvr>
                                      <p:to>
                                        <p:strVal val="hidden"/>
                                      </p:to>
                                    </p:set>
                                  </p:childTnLst>
                                </p:cTn>
                              </p:par>
                              <p:par>
                                <p:cTn id="56" presetID="1" presetClass="entr" presetSubtype="0" fill="hold" nodeType="withEffect">
                                  <p:stCondLst>
                                    <p:cond delay="0"/>
                                  </p:stCondLst>
                                  <p:childTnLst>
                                    <p:set>
                                      <p:cBhvr>
                                        <p:cTn id="57" dur="1" fill="hold">
                                          <p:stCondLst>
                                            <p:cond delay="0"/>
                                          </p:stCondLst>
                                        </p:cTn>
                                        <p:tgtEl>
                                          <p:spTgt spid="6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72"/>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73"/>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77"/>
                                        </p:tgtEl>
                                        <p:attrNameLst>
                                          <p:attrName>style.visibility</p:attrName>
                                        </p:attrNameLst>
                                      </p:cBhvr>
                                      <p:to>
                                        <p:strVal val="visible"/>
                                      </p:to>
                                    </p:set>
                                  </p:childTnLst>
                                </p:cTn>
                              </p:par>
                              <p:par>
                                <p:cTn id="68" presetID="1" presetClass="entr" presetSubtype="0" fill="hold" grpId="0" nodeType="withEffect">
                                  <p:stCondLst>
                                    <p:cond delay="0"/>
                                  </p:stCondLst>
                                  <p:childTnLst>
                                    <p:set>
                                      <p:cBhvr>
                                        <p:cTn id="69" dur="1" fill="hold">
                                          <p:stCondLst>
                                            <p:cond delay="0"/>
                                          </p:stCondLst>
                                        </p:cTn>
                                        <p:tgtEl>
                                          <p:spTgt spid="76"/>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74"/>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79"/>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80"/>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78"/>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72"/>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70"/>
                                        </p:tgtEl>
                                        <p:attrNameLst>
                                          <p:attrName>style.visibility</p:attrName>
                                        </p:attrNameLst>
                                      </p:cBhvr>
                                      <p:to>
                                        <p:strVal val="hidden"/>
                                      </p:to>
                                    </p:set>
                                  </p:childTnLst>
                                </p:cTn>
                              </p:par>
                              <p:par>
                                <p:cTn id="86" presetID="1" presetClass="entr" presetSubtype="0" fill="hold" grpId="0" nodeType="withEffect">
                                  <p:stCondLst>
                                    <p:cond delay="0"/>
                                  </p:stCondLst>
                                  <p:childTnLst>
                                    <p:set>
                                      <p:cBhvr>
                                        <p:cTn id="87" dur="1" fill="hold">
                                          <p:stCondLst>
                                            <p:cond delay="0"/>
                                          </p:stCondLst>
                                        </p:cTn>
                                        <p:tgtEl>
                                          <p:spTgt spid="82"/>
                                        </p:tgtEl>
                                        <p:attrNameLst>
                                          <p:attrName>style.visibility</p:attrName>
                                        </p:attrNameLst>
                                      </p:cBhvr>
                                      <p:to>
                                        <p:strVal val="visible"/>
                                      </p:to>
                                    </p:set>
                                  </p:childTnLst>
                                </p:cTn>
                              </p:par>
                              <p:par>
                                <p:cTn id="88" presetID="1" presetClass="exit" presetSubtype="0" fill="hold" grpId="1" nodeType="withEffect">
                                  <p:stCondLst>
                                    <p:cond delay="0"/>
                                  </p:stCondLst>
                                  <p:childTnLst>
                                    <p:set>
                                      <p:cBhvr>
                                        <p:cTn id="89" dur="1" fill="hold">
                                          <p:stCondLst>
                                            <p:cond delay="0"/>
                                          </p:stCondLst>
                                        </p:cTn>
                                        <p:tgtEl>
                                          <p:spTgt spid="77"/>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76"/>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75"/>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74"/>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79"/>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80"/>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78"/>
                                        </p:tgtEl>
                                        <p:attrNameLst>
                                          <p:attrName>style.visibility</p:attrName>
                                        </p:attrNameLst>
                                      </p:cBhvr>
                                      <p:to>
                                        <p:strVal val="hidden"/>
                                      </p:to>
                                    </p:set>
                                  </p:childTnLst>
                                </p:cTn>
                              </p:par>
                              <p:par>
                                <p:cTn id="102" presetID="22" presetClass="exit" presetSubtype="1" fill="hold" grpId="1" nodeType="withEffect">
                                  <p:stCondLst>
                                    <p:cond delay="0"/>
                                  </p:stCondLst>
                                  <p:childTnLst>
                                    <p:animEffect transition="out" filter="wipe(up)">
                                      <p:cBhvr>
                                        <p:cTn id="103" dur="3000"/>
                                        <p:tgtEl>
                                          <p:spTgt spid="49"/>
                                        </p:tgtEl>
                                      </p:cBhvr>
                                    </p:animEffect>
                                    <p:set>
                                      <p:cBhvr>
                                        <p:cTn id="104" dur="1" fill="hold">
                                          <p:stCondLst>
                                            <p:cond delay="2999"/>
                                          </p:stCondLst>
                                        </p:cTn>
                                        <p:tgtEl>
                                          <p:spTgt spid="49"/>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73"/>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3"/>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67"/>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46"/>
                                        </p:tgtEl>
                                        <p:attrNameLst>
                                          <p:attrName>style.visibility</p:attrName>
                                        </p:attrNameLst>
                                      </p:cBhvr>
                                      <p:to>
                                        <p:strVal val="hidden"/>
                                      </p:to>
                                    </p:set>
                                  </p:childTnLst>
                                </p:cTn>
                              </p:par>
                              <p:par>
                                <p:cTn id="113" presetID="1" presetClass="entr" presetSubtype="0" fill="hold" grpId="0" nodeType="withEffect">
                                  <p:stCondLst>
                                    <p:cond delay="0"/>
                                  </p:stCondLst>
                                  <p:childTnLst>
                                    <p:set>
                                      <p:cBhvr>
                                        <p:cTn id="114" dur="1" fill="hold">
                                          <p:stCondLst>
                                            <p:cond delay="0"/>
                                          </p:stCondLst>
                                        </p:cTn>
                                        <p:tgtEl>
                                          <p:spTgt spid="84"/>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46" grpId="0" animBg="1"/>
      <p:bldP spid="54" grpId="0"/>
      <p:bldP spid="54" grpId="1"/>
      <p:bldP spid="56" grpId="0"/>
      <p:bldP spid="56" grpId="1"/>
      <p:bldP spid="60" grpId="0" animBg="1"/>
      <p:bldP spid="60" grpId="1" animBg="1"/>
      <p:bldP spid="61" grpId="0" animBg="1"/>
      <p:bldP spid="62" grpId="0" animBg="1"/>
      <p:bldP spid="63" grpId="0" animBg="1"/>
      <p:bldP spid="50" grpId="0" animBg="1"/>
      <p:bldP spid="51" grpId="0" animBg="1"/>
      <p:bldP spid="52" grpId="0" animBg="1"/>
      <p:bldP spid="53" grpId="0" animBg="1"/>
      <p:bldP spid="64" grpId="0" animBg="1"/>
      <p:bldP spid="65" grpId="0" animBg="1"/>
      <p:bldP spid="67" grpId="0" animBg="1"/>
      <p:bldP spid="67" grpId="1" animBg="1"/>
      <p:bldP spid="69" grpId="0" animBg="1"/>
      <p:bldP spid="70" grpId="0"/>
      <p:bldP spid="70" grpId="1"/>
      <p:bldP spid="72" grpId="0"/>
      <p:bldP spid="72" grpId="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2" grpId="0"/>
      <p:bldP spid="84" grpId="0" animBg="1"/>
      <p:bldP spid="8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642D08F8855D84AA3323B5B6131C1C5" ma:contentTypeVersion="10" ma:contentTypeDescription="Create a new document." ma:contentTypeScope="" ma:versionID="50d9ff4e9688db328707361680d34982">
  <xsd:schema xmlns:xsd="http://www.w3.org/2001/XMLSchema" xmlns:xs="http://www.w3.org/2001/XMLSchema" xmlns:p="http://schemas.microsoft.com/office/2006/metadata/properties" xmlns:ns2="58bfcc0d-cf15-4f27-8771-949d83224519" targetNamespace="http://schemas.microsoft.com/office/2006/metadata/properties" ma:root="true" ma:fieldsID="c03fdb18aaf7446f4f149df131d7e555" ns2:_="">
    <xsd:import namespace="58bfcc0d-cf15-4f27-8771-949d8322451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bfcc0d-cf15-4f27-8771-949d832245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1B35068-9376-4292-964D-AF6C6AAE9A9F}">
  <ds:schemaRefs>
    <ds:schemaRef ds:uri="http://schemas.microsoft.com/sharepoint/v3/contenttype/forms"/>
  </ds:schemaRefs>
</ds:datastoreItem>
</file>

<file path=customXml/itemProps2.xml><?xml version="1.0" encoding="utf-8"?>
<ds:datastoreItem xmlns:ds="http://schemas.openxmlformats.org/officeDocument/2006/customXml" ds:itemID="{40C24EFB-2D73-4392-98C5-A47F55AFAF81}"/>
</file>

<file path=customXml/itemProps3.xml><?xml version="1.0" encoding="utf-8"?>
<ds:datastoreItem xmlns:ds="http://schemas.openxmlformats.org/officeDocument/2006/customXml" ds:itemID="{0C176C16-9643-4CED-B851-154F71EF2A8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Jacob Boon</dc:creator>
  <cp:revision>1</cp:revision>
  <dcterms:created xsi:type="dcterms:W3CDTF">2021-05-13T01:01:04Z</dcterms:created>
  <dcterms:modified xsi:type="dcterms:W3CDTF">2021-10-26T12:09:20Z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0x0101001642D08F8855D84AA3323B5B6131C1C5</vt:lpwstr>
  </property>
</Properties>
</file>